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71" r:id="rId2"/>
  </p:sldMasterIdLst>
  <p:notesMasterIdLst>
    <p:notesMasterId r:id="rId18"/>
  </p:notesMasterIdLst>
  <p:sldIdLst>
    <p:sldId id="272" r:id="rId3"/>
    <p:sldId id="273" r:id="rId4"/>
    <p:sldId id="258" r:id="rId5"/>
    <p:sldId id="278" r:id="rId6"/>
    <p:sldId id="275" r:id="rId7"/>
    <p:sldId id="276" r:id="rId8"/>
    <p:sldId id="277" r:id="rId9"/>
    <p:sldId id="280" r:id="rId10"/>
    <p:sldId id="281" r:id="rId11"/>
    <p:sldId id="282" r:id="rId12"/>
    <p:sldId id="264" r:id="rId13"/>
    <p:sldId id="266" r:id="rId14"/>
    <p:sldId id="283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B8C87-51C2-47B0-8FD4-8AF8A21BC442}" type="doc">
      <dgm:prSet loTypeId="urn:microsoft.com/office/officeart/2005/8/layout/vList6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491D6-FC31-4FAD-A83C-9F02B0EE9ACE}">
      <dgm:prSet phldrT="[Текст]" custT="1"/>
      <dgm:spPr>
        <a:solidFill>
          <a:srgbClr val="52CCC0"/>
        </a:solidFill>
      </dgm:spPr>
      <dgm:t>
        <a:bodyPr/>
        <a:lstStyle/>
        <a:p>
          <a:pPr algn="ctr"/>
          <a:r>
            <a:rPr lang="ru-RU" sz="1600" b="1" u="sng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algn="l"/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A1F3D25-B03A-4377-85D1-40CA4BA3FED3}" type="parTrans" cxnId="{CFD6307D-0885-4566-AD3D-0EA3FAB38914}">
      <dgm:prSet/>
      <dgm:spPr/>
      <dgm:t>
        <a:bodyPr/>
        <a:lstStyle/>
        <a:p>
          <a:endParaRPr lang="ru-RU"/>
        </a:p>
      </dgm:t>
    </dgm:pt>
    <dgm:pt modelId="{F15CA2CB-A578-4019-A60A-4067E7603B3E}" type="sibTrans" cxnId="{CFD6307D-0885-4566-AD3D-0EA3FAB38914}">
      <dgm:prSet/>
      <dgm:spPr/>
      <dgm:t>
        <a:bodyPr/>
        <a:lstStyle/>
        <a:p>
          <a:endParaRPr lang="ru-RU"/>
        </a:p>
      </dgm:t>
    </dgm:pt>
    <dgm:pt modelId="{4C1069E4-34E0-4A19-884F-B69508B2538F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C8AEB2F8-E280-43AF-B6C9-1BD392113F09}" type="parTrans" cxnId="{4B855E0A-94CC-4500-B778-D01A1EF8A029}">
      <dgm:prSet/>
      <dgm:spPr/>
      <dgm:t>
        <a:bodyPr/>
        <a:lstStyle/>
        <a:p>
          <a:endParaRPr lang="ru-RU"/>
        </a:p>
      </dgm:t>
    </dgm:pt>
    <dgm:pt modelId="{04E079BA-DFE9-405F-A034-CA94176410D8}" type="sibTrans" cxnId="{4B855E0A-94CC-4500-B778-D01A1EF8A029}">
      <dgm:prSet/>
      <dgm:spPr/>
      <dgm:t>
        <a:bodyPr/>
        <a:lstStyle/>
        <a:p>
          <a:endParaRPr lang="ru-RU"/>
        </a:p>
      </dgm:t>
    </dgm:pt>
    <dgm:pt modelId="{6B921E0A-ACB7-469E-8DFE-B56AD568F37D}">
      <dgm:prSet/>
      <dgm:spPr>
        <a:solidFill>
          <a:srgbClr val="FEB0FA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82ACCC3C-957C-497E-8C73-6B3419AA575E}" type="parTrans" cxnId="{1CD8731E-DF8F-4B38-99A5-9BB2B46FA418}">
      <dgm:prSet/>
      <dgm:spPr/>
      <dgm:t>
        <a:bodyPr/>
        <a:lstStyle/>
        <a:p>
          <a:endParaRPr lang="ru-RU"/>
        </a:p>
      </dgm:t>
    </dgm:pt>
    <dgm:pt modelId="{9D6BF270-3AF6-40FC-8CD8-655DB6A17778}" type="sibTrans" cxnId="{1CD8731E-DF8F-4B38-99A5-9BB2B46FA418}">
      <dgm:prSet/>
      <dgm:spPr/>
      <dgm:t>
        <a:bodyPr/>
        <a:lstStyle/>
        <a:p>
          <a:endParaRPr lang="ru-RU"/>
        </a:p>
      </dgm:t>
    </dgm:pt>
    <dgm:pt modelId="{7EF84FDD-C749-4CEF-BE47-29BAC931A8C7}">
      <dgm:prSet/>
      <dgm:spPr>
        <a:solidFill>
          <a:srgbClr val="FEB0FA">
            <a:alpha val="90000"/>
          </a:srgbClr>
        </a:solidFill>
      </dgm:spPr>
      <dgm:t>
        <a:bodyPr/>
        <a:lstStyle/>
        <a:p>
          <a:r>
            <a:rPr lang="ru-RU" dirty="0" smtClean="0"/>
            <a:t>60%</a:t>
          </a:r>
          <a:endParaRPr lang="ru-RU" dirty="0"/>
        </a:p>
      </dgm:t>
    </dgm:pt>
    <dgm:pt modelId="{74792FB9-CC46-4DBD-ABFD-17694F47513C}" type="parTrans" cxnId="{9E1C936C-C022-486A-854E-FF2634154B20}">
      <dgm:prSet/>
      <dgm:spPr/>
      <dgm:t>
        <a:bodyPr/>
        <a:lstStyle/>
        <a:p>
          <a:endParaRPr lang="ru-RU"/>
        </a:p>
      </dgm:t>
    </dgm:pt>
    <dgm:pt modelId="{700836F6-D1C4-4EB8-BBA8-FC9881043098}" type="sibTrans" cxnId="{9E1C936C-C022-486A-854E-FF2634154B20}">
      <dgm:prSet/>
      <dgm:spPr/>
      <dgm:t>
        <a:bodyPr/>
        <a:lstStyle/>
        <a:p>
          <a:endParaRPr lang="ru-RU"/>
        </a:p>
      </dgm:t>
    </dgm:pt>
    <dgm:pt modelId="{E1E194AE-EA24-43A0-9851-BDC8239A95BF}" type="pres">
      <dgm:prSet presAssocID="{832B8C87-51C2-47B0-8FD4-8AF8A21BC44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356400-8F56-47F5-A05B-CACD0D930B12}" type="pres">
      <dgm:prSet presAssocID="{AC5491D6-FC31-4FAD-A83C-9F02B0EE9ACE}" presName="linNode" presStyleCnt="0"/>
      <dgm:spPr/>
    </dgm:pt>
    <dgm:pt modelId="{C09DE736-C655-4EC2-B278-CF97F0259823}" type="pres">
      <dgm:prSet presAssocID="{AC5491D6-FC31-4FAD-A83C-9F02B0EE9ACE}" presName="parentShp" presStyleLbl="node1" presStyleIdx="0" presStyleCnt="1" custScaleX="133985" custScaleY="98814" custLinFactNeighborX="-1180" custLinFactNeighborY="-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21B50-B010-4910-A37C-5B4443738082}" type="pres">
      <dgm:prSet presAssocID="{AC5491D6-FC31-4FAD-A83C-9F02B0EE9ACE}" presName="childShp" presStyleLbl="bgAccFollowNode1" presStyleIdx="0" presStyleCnt="1" custLinFactNeighborX="27302" custLinFactNeighborY="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9E3A40-9618-430E-9A79-9C61EB9D4520}" type="presOf" srcId="{4C1069E4-34E0-4A19-884F-B69508B2538F}" destId="{49221B50-B010-4910-A37C-5B4443738082}" srcOrd="0" destOrd="0" presId="urn:microsoft.com/office/officeart/2005/8/layout/vList6"/>
    <dgm:cxn modelId="{9E1C936C-C022-486A-854E-FF2634154B20}" srcId="{AC5491D6-FC31-4FAD-A83C-9F02B0EE9ACE}" destId="{7EF84FDD-C749-4CEF-BE47-29BAC931A8C7}" srcOrd="1" destOrd="0" parTransId="{74792FB9-CC46-4DBD-ABFD-17694F47513C}" sibTransId="{700836F6-D1C4-4EB8-BBA8-FC9881043098}"/>
    <dgm:cxn modelId="{02BA7306-BF0C-4A9C-A658-7A1F2474C7C0}" type="presOf" srcId="{AC5491D6-FC31-4FAD-A83C-9F02B0EE9ACE}" destId="{C09DE736-C655-4EC2-B278-CF97F0259823}" srcOrd="0" destOrd="0" presId="urn:microsoft.com/office/officeart/2005/8/layout/vList6"/>
    <dgm:cxn modelId="{97DA8A9D-1477-45CA-A4A5-2B1E0E9FEE09}" type="presOf" srcId="{7EF84FDD-C749-4CEF-BE47-29BAC931A8C7}" destId="{49221B50-B010-4910-A37C-5B4443738082}" srcOrd="0" destOrd="1" presId="urn:microsoft.com/office/officeart/2005/8/layout/vList6"/>
    <dgm:cxn modelId="{CFD6307D-0885-4566-AD3D-0EA3FAB38914}" srcId="{832B8C87-51C2-47B0-8FD4-8AF8A21BC442}" destId="{AC5491D6-FC31-4FAD-A83C-9F02B0EE9ACE}" srcOrd="0" destOrd="0" parTransId="{FA1F3D25-B03A-4377-85D1-40CA4BA3FED3}" sibTransId="{F15CA2CB-A578-4019-A60A-4067E7603B3E}"/>
    <dgm:cxn modelId="{737BE6AD-5CFD-4EFC-A333-1E27F986562D}" type="presOf" srcId="{832B8C87-51C2-47B0-8FD4-8AF8A21BC442}" destId="{E1E194AE-EA24-43A0-9851-BDC8239A95BF}" srcOrd="0" destOrd="0" presId="urn:microsoft.com/office/officeart/2005/8/layout/vList6"/>
    <dgm:cxn modelId="{1CD8731E-DF8F-4B38-99A5-9BB2B46FA418}" srcId="{AC5491D6-FC31-4FAD-A83C-9F02B0EE9ACE}" destId="{6B921E0A-ACB7-469E-8DFE-B56AD568F37D}" srcOrd="2" destOrd="0" parTransId="{82ACCC3C-957C-497E-8C73-6B3419AA575E}" sibTransId="{9D6BF270-3AF6-40FC-8CD8-655DB6A17778}"/>
    <dgm:cxn modelId="{4B855E0A-94CC-4500-B778-D01A1EF8A029}" srcId="{AC5491D6-FC31-4FAD-A83C-9F02B0EE9ACE}" destId="{4C1069E4-34E0-4A19-884F-B69508B2538F}" srcOrd="0" destOrd="0" parTransId="{C8AEB2F8-E280-43AF-B6C9-1BD392113F09}" sibTransId="{04E079BA-DFE9-405F-A034-CA94176410D8}"/>
    <dgm:cxn modelId="{48C339C4-0CEE-4886-B8FF-A9CD0E6B7D69}" type="presOf" srcId="{6B921E0A-ACB7-469E-8DFE-B56AD568F37D}" destId="{49221B50-B010-4910-A37C-5B4443738082}" srcOrd="0" destOrd="2" presId="urn:microsoft.com/office/officeart/2005/8/layout/vList6"/>
    <dgm:cxn modelId="{C8230ED4-F7CF-4882-9942-A287542F6F84}" type="presParOf" srcId="{E1E194AE-EA24-43A0-9851-BDC8239A95BF}" destId="{1C356400-8F56-47F5-A05B-CACD0D930B12}" srcOrd="0" destOrd="0" presId="urn:microsoft.com/office/officeart/2005/8/layout/vList6"/>
    <dgm:cxn modelId="{D94E1095-83E5-41FE-9FA9-FE5B484CF27F}" type="presParOf" srcId="{1C356400-8F56-47F5-A05B-CACD0D930B12}" destId="{C09DE736-C655-4EC2-B278-CF97F0259823}" srcOrd="0" destOrd="0" presId="urn:microsoft.com/office/officeart/2005/8/layout/vList6"/>
    <dgm:cxn modelId="{8C8A3BFB-8CE9-497E-A56D-83C393731D5C}" type="presParOf" srcId="{1C356400-8F56-47F5-A05B-CACD0D930B12}" destId="{49221B50-B010-4910-A37C-5B444373808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9221B50-B010-4910-A37C-5B4443738082}">
      <dsp:nvSpPr>
        <dsp:cNvPr id="0" name=""/>
        <dsp:cNvSpPr/>
      </dsp:nvSpPr>
      <dsp:spPr>
        <a:xfrm>
          <a:off x="2009980" y="4821"/>
          <a:ext cx="2247818" cy="4932303"/>
        </a:xfrm>
        <a:prstGeom prst="rightArrow">
          <a:avLst>
            <a:gd name="adj1" fmla="val 75000"/>
            <a:gd name="adj2" fmla="val 50000"/>
          </a:avLst>
        </a:prstGeom>
        <a:solidFill>
          <a:srgbClr val="FEB0FA">
            <a:alpha val="90000"/>
          </a:srgb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35" tIns="26035" rIns="26035" bIns="26035" numCol="1" spcCol="1270" anchor="t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kern="1200" dirty="0" smtClean="0"/>
            <a:t>60%</a:t>
          </a:r>
          <a:endParaRPr lang="ru-RU" sz="4100" kern="1200" dirty="0"/>
        </a:p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100" kern="1200" dirty="0"/>
        </a:p>
      </dsp:txBody>
      <dsp:txXfrm>
        <a:off x="2009980" y="4821"/>
        <a:ext cx="2247818" cy="4932303"/>
      </dsp:txXfrm>
    </dsp:sp>
    <dsp:sp modelId="{C09DE736-C655-4EC2-B278-CF97F0259823}">
      <dsp:nvSpPr>
        <dsp:cNvPr id="0" name=""/>
        <dsp:cNvSpPr/>
      </dsp:nvSpPr>
      <dsp:spPr>
        <a:xfrm>
          <a:off x="0" y="20364"/>
          <a:ext cx="2007826" cy="4873806"/>
        </a:xfrm>
        <a:prstGeom prst="roundRect">
          <a:avLst/>
        </a:prstGeom>
        <a:solidFill>
          <a:srgbClr val="52CCC0"/>
        </a:solidFill>
        <a:ln w="635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Обязательная часть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обеспечивает  комплексное развитие детей во всех пяти взаимодополняющих областях: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 социально-</a:t>
          </a:r>
          <a:r>
            <a:rPr lang="ru-RU" sz="16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комммуникативное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-познавательное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-речевое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-художественно-эстетическое развитие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-физическое  развитие 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364"/>
        <a:ext cx="2007826" cy="4873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9A78D50-A45A-4C8B-B581-03019D25B312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2EC662-2362-42C3-B76F-532BFCDC1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031AFF5-D0CE-4BFD-B06E-E77FC043FC1C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994144-B9FC-40A2-A08A-C6860F4DEFB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924306-6E66-40AE-AE78-9E31AA4689E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D2A58B-E32D-430F-B411-C7ED1FE0D509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6AED45F-032C-42DA-8B89-75CCBDBDF7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AA06-960D-414F-A06C-043457DEDD99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B45E3-FDC6-4042-9A02-D79E5FB6C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D2CE7-97A9-43D4-83DA-DBA964E93742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D8E3-E5D5-44AB-ADEF-934578FFB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45CD-19FE-4D62-81F6-C21D12C3A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8CD9B-20C4-44A2-8C9E-30B2041AD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51265-CF6D-49F2-8DD6-88A7E9759D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21732-748B-41E3-85DB-E36E4584F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4213F-9C15-4633-A069-4E5E01E08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A3FD-035C-4495-8485-6953493B6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E147-1481-4BB8-9618-FF66500D3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CC84-B69F-4785-80C1-D21EA5960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D685-0054-4528-9525-8654C9EE19A3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7CAA-B06F-4BCD-9F2A-47BC7C99C7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D975B-7AD5-4720-AD3F-5901A6295E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1F6C-D9D8-44D6-ABEA-7C67F3E85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CF92D-B58D-4AF7-B17B-7FB5B5343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fld id="{EB735A27-4F8C-4664-92B6-A8B05290AAD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3567E-D21C-4670-9F5C-0D6DB6C69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840032-B459-4510-933B-37A5DF30C41A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B92542-FF62-4822-BFCB-0C3F43C4F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3C53E5-8A89-458B-AFF7-5129900B7EB8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07C288-FD10-43DE-9FE2-3BF99C06B6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4A47D4-9F9C-4464-B455-5FDBE33A5181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2256D6-829B-4A3E-ABCC-A4C2409C5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87B0E7-8168-43BF-B1A3-741584DA72B6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BE3C38-EF62-436E-859F-52740EE03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862F4-130E-4C05-BC2B-818FDEA068AD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6B37C-6EAB-4A0A-9E4A-DA1E0000B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F95DD2-003D-4190-80C8-A266E0876221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E50486-84D9-4118-AF2C-42C0723BF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1089753-AE23-4172-AE83-9B6E7D8EBE51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87CBEAD-F02E-4A1F-B75E-E1839C2B53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A70A42B-A009-44B3-BEC4-D7287EB58513}" type="datetimeFigureOut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7609C6D-AF64-4141-BB7D-D9DC95F8DA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23" r:id="rId2"/>
    <p:sldLayoutId id="2147483839" r:id="rId3"/>
    <p:sldLayoutId id="2147483840" r:id="rId4"/>
    <p:sldLayoutId id="2147483841" r:id="rId5"/>
    <p:sldLayoutId id="2147483842" r:id="rId6"/>
    <p:sldLayoutId id="2147483824" r:id="rId7"/>
    <p:sldLayoutId id="2147483843" r:id="rId8"/>
    <p:sldLayoutId id="2147483844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3DF27C-5968-4187-80D2-A3C1C110151A}" type="datetime1">
              <a:rPr lang="ru-RU"/>
              <a:pPr>
                <a:defRPr/>
              </a:pPr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B795D-778F-4464-A547-394641BCE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055" name="Picture 2" descr="D:\ПРОСВЕЩЕНИЕ\Картинки в пособиях\Логотипы_для_презентаций\Лого_Просвещение\Логтип из-ва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88" y="6200775"/>
            <a:ext cx="1495425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45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-5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920880" cy="204578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  <a:effectLst/>
              </a:rPr>
              <a:t>Муниципальное 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общеобразовательное учреждение «Начальная </a:t>
            </a:r>
            <a:r>
              <a:rPr lang="ru-RU" sz="2800" dirty="0" err="1" smtClean="0">
                <a:solidFill>
                  <a:schemeClr val="tx1"/>
                </a:solidFill>
                <a:effectLst/>
              </a:rPr>
              <a:t>школа-детский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сад №16 «Солнышко»</a:t>
            </a:r>
            <a:r>
              <a:rPr lang="ru-RU" sz="2800" dirty="0">
                <a:solidFill>
                  <a:schemeClr val="tx1"/>
                </a:solidFill>
                <a:effectLst/>
              </a:rPr>
              <a:t/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1126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2708275"/>
            <a:ext cx="8497888" cy="1512888"/>
          </a:xfrm>
        </p:spPr>
        <p:txBody>
          <a:bodyPr/>
          <a:lstStyle/>
          <a:p>
            <a:pPr marR="0" algn="ctr" eaLnBrk="1" hangingPunct="1"/>
            <a:r>
              <a:rPr lang="ru-RU" sz="2800" b="1" smtClean="0">
                <a:solidFill>
                  <a:srgbClr val="7030A0"/>
                </a:solidFill>
              </a:rPr>
              <a:t>Презентация для родителей</a:t>
            </a:r>
            <a:br>
              <a:rPr lang="ru-RU" sz="2800" b="1" smtClean="0">
                <a:solidFill>
                  <a:srgbClr val="7030A0"/>
                </a:solidFill>
              </a:rPr>
            </a:br>
            <a:r>
              <a:rPr lang="ru-RU" sz="2800" b="1" smtClean="0">
                <a:solidFill>
                  <a:srgbClr val="7030A0"/>
                </a:solidFill>
              </a:rPr>
              <a:t> </a:t>
            </a:r>
            <a:br>
              <a:rPr lang="ru-RU" sz="2800" b="1" smtClean="0">
                <a:solidFill>
                  <a:srgbClr val="7030A0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Ознакомление с основной образовательной программой дошкольного образовательного учреждения</a:t>
            </a:r>
            <a:r>
              <a:rPr lang="ru-RU" sz="2800" b="1" smtClean="0">
                <a:solidFill>
                  <a:srgbClr val="7030A0"/>
                </a:solidFill>
              </a:rPr>
              <a:t/>
            </a:r>
            <a:br>
              <a:rPr lang="ru-RU" sz="2800" b="1" smtClean="0">
                <a:solidFill>
                  <a:srgbClr val="7030A0"/>
                </a:solidFill>
              </a:rPr>
            </a:br>
            <a:r>
              <a:rPr lang="ru-RU" sz="2800" b="1" smtClean="0">
                <a:solidFill>
                  <a:srgbClr val="7030A0"/>
                </a:solidFill>
              </a:rPr>
              <a:t/>
            </a:r>
            <a:br>
              <a:rPr lang="ru-RU" sz="2800" b="1" smtClean="0">
                <a:solidFill>
                  <a:srgbClr val="7030A0"/>
                </a:solidFill>
              </a:rPr>
            </a:br>
            <a:endParaRPr lang="ru-RU" sz="2800" b="1" smtClean="0">
              <a:solidFill>
                <a:srgbClr val="7030A0"/>
              </a:solidFill>
            </a:endParaRPr>
          </a:p>
          <a:p>
            <a:pPr marR="0" algn="ctr" eaLnBrk="1" hangingPunct="1"/>
            <a:r>
              <a:rPr lang="ru-RU" sz="2800" b="1" smtClean="0">
                <a:solidFill>
                  <a:schemeClr val="tx1"/>
                </a:solidFill>
              </a:rPr>
              <a:t>2015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250"/>
            <a:ext cx="8218488" cy="5689600"/>
          </a:xfrm>
        </p:spPr>
        <p:txBody>
          <a:bodyPr>
            <a:normAutofit fontScale="6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>
                <a:solidFill>
                  <a:srgbClr val="7030A0"/>
                </a:solidFill>
              </a:rPr>
              <a:t>Художественно-эстетическое развитие </a:t>
            </a:r>
            <a:r>
              <a:rPr lang="ru-RU" dirty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</a:t>
            </a:r>
            <a:r>
              <a:rPr lang="ru-RU" dirty="0" smtClean="0"/>
              <a:t>.).</a:t>
            </a:r>
          </a:p>
          <a:p>
            <a:pPr marL="109728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>
                <a:solidFill>
                  <a:srgbClr val="7030A0"/>
                </a:solidFill>
              </a:rPr>
              <a:t>Физическое развитие включает </a:t>
            </a:r>
            <a:r>
              <a:rPr lang="ru-RU" dirty="0"/>
              <a:t>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2268538" y="2133600"/>
            <a:ext cx="4606925" cy="708025"/>
          </a:xfrm>
          <a:prstGeom prst="rect">
            <a:avLst/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alt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Основные направления развития детей и образовательные области</a:t>
            </a:r>
          </a:p>
        </p:txBody>
      </p:sp>
      <p:sp>
        <p:nvSpPr>
          <p:cNvPr id="59395" name="AutoShape 3"/>
          <p:cNvSpPr>
            <a:spLocks noChangeArrowheads="1"/>
          </p:cNvSpPr>
          <p:nvPr/>
        </p:nvSpPr>
        <p:spPr bwMode="auto">
          <a:xfrm>
            <a:off x="467494" y="1052736"/>
            <a:ext cx="3744466" cy="720000"/>
          </a:xfrm>
          <a:prstGeom prst="wedgeRectCallout">
            <a:avLst>
              <a:gd name="adj1" fmla="val 40121"/>
              <a:gd name="adj2" fmla="val 936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Физическое развитие</a:t>
            </a:r>
          </a:p>
        </p:txBody>
      </p:sp>
      <p:sp>
        <p:nvSpPr>
          <p:cNvPr id="59396" name="AutoShape 4"/>
          <p:cNvSpPr>
            <a:spLocks noChangeArrowheads="1"/>
          </p:cNvSpPr>
          <p:nvPr/>
        </p:nvSpPr>
        <p:spPr bwMode="auto">
          <a:xfrm>
            <a:off x="539960" y="3212976"/>
            <a:ext cx="3672000" cy="720000"/>
          </a:xfrm>
          <a:prstGeom prst="wedgeRectCallout">
            <a:avLst>
              <a:gd name="adj1" fmla="val 39926"/>
              <a:gd name="adj2" fmla="val -84979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Познавательно-речевое развитие</a:t>
            </a:r>
          </a:p>
        </p:txBody>
      </p:sp>
      <p:sp>
        <p:nvSpPr>
          <p:cNvPr id="59397" name="AutoShape 5"/>
          <p:cNvSpPr>
            <a:spLocks noChangeArrowheads="1"/>
          </p:cNvSpPr>
          <p:nvPr/>
        </p:nvSpPr>
        <p:spPr bwMode="auto">
          <a:xfrm>
            <a:off x="4932041" y="1052736"/>
            <a:ext cx="3672408" cy="719733"/>
          </a:xfrm>
          <a:prstGeom prst="wedgeRectCallout">
            <a:avLst>
              <a:gd name="adj1" fmla="val -40554"/>
              <a:gd name="adj2" fmla="val 939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altLang="ru-RU" sz="2200" b="1" dirty="0">
                <a:solidFill>
                  <a:prstClr val="white"/>
                </a:solidFill>
              </a:rPr>
              <a:t>Художественно-эстетическое развитие</a:t>
            </a:r>
          </a:p>
        </p:txBody>
      </p:sp>
      <p:sp>
        <p:nvSpPr>
          <p:cNvPr id="59398" name="AutoShape 6"/>
          <p:cNvSpPr>
            <a:spLocks noChangeArrowheads="1"/>
          </p:cNvSpPr>
          <p:nvPr/>
        </p:nvSpPr>
        <p:spPr bwMode="auto">
          <a:xfrm>
            <a:off x="4932040" y="3212976"/>
            <a:ext cx="3672000" cy="720000"/>
          </a:xfrm>
          <a:prstGeom prst="wedgeRectCallout">
            <a:avLst>
              <a:gd name="adj1" fmla="val -40320"/>
              <a:gd name="adj2" fmla="val -90256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90000"/>
              </a:lnSpc>
              <a:defRPr/>
            </a:pPr>
            <a:r>
              <a:rPr lang="ru-RU" altLang="ru-RU" sz="2200" b="1">
                <a:solidFill>
                  <a:prstClr val="white"/>
                </a:solidFill>
              </a:rPr>
              <a:t>Социально-личностное развитие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79863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Физическая культура</a:t>
            </a: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411413" y="404813"/>
            <a:ext cx="1800225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Здоровье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6659563" y="404813"/>
            <a:ext cx="1944687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 fontScale="85000" lnSpcReduction="10000"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Художествен-</a:t>
            </a:r>
            <a:r>
              <a:rPr lang="ru-RU" altLang="ru-RU" sz="2000" b="1" dirty="0" err="1">
                <a:solidFill>
                  <a:srgbClr val="1F497D"/>
                </a:solidFill>
              </a:rPr>
              <a:t>ное</a:t>
            </a:r>
            <a:r>
              <a:rPr lang="ru-RU" altLang="ru-RU" sz="2000" b="1" dirty="0">
                <a:solidFill>
                  <a:srgbClr val="1F497D"/>
                </a:solidFill>
              </a:rPr>
              <a:t> творчество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6132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accent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Коммуникация</a:t>
            </a:r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4932363" y="404813"/>
            <a:ext cx="1655762" cy="57626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Музыка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327585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Чтение художественной литературы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1979712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Познание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4932039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Социализация</a:t>
            </a: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6336296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>
                <a:solidFill>
                  <a:srgbClr val="1F497D"/>
                </a:solidFill>
              </a:rPr>
              <a:t>Труд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7668344" y="4005064"/>
            <a:ext cx="900000" cy="201612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anchor="ctr">
            <a:normAutofit/>
          </a:bodyPr>
          <a:lstStyle/>
          <a:p>
            <a:pPr algn="ctr">
              <a:lnSpc>
                <a:spcPct val="90000"/>
              </a:lnSpc>
              <a:spcBef>
                <a:spcPts val="0"/>
              </a:spcBef>
              <a:defRPr/>
            </a:pPr>
            <a:r>
              <a:rPr lang="ru-RU" altLang="ru-RU" sz="2000" b="1" dirty="0">
                <a:solidFill>
                  <a:srgbClr val="1F497D"/>
                </a:solidFill>
              </a:rPr>
              <a:t>Безопасность</a:t>
            </a:r>
          </a:p>
        </p:txBody>
      </p:sp>
      <p:sp>
        <p:nvSpPr>
          <p:cNvPr id="21529" name="Номер слайда 1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892C44-B201-4A4D-BF41-1518751D7B09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237288"/>
            <a:ext cx="2051050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22531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D4B4C-81B1-4180-BB51-8B972135DA3A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347663" y="271463"/>
            <a:ext cx="8569325" cy="301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altLang="ru-RU" sz="1400" b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РАЗДЕЛЫ ОСНОВНОЙ ОБРАЗОВАТЕЛЬНОЙ ПРОГРАММЫ ДОШКОЛЬНОГО ОБРАЗОВАНИЯ</a:t>
            </a:r>
            <a:endParaRPr lang="ru-RU" alt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533" name="Text Box 3"/>
          <p:cNvSpPr txBox="1">
            <a:spLocks noChangeArrowheads="1"/>
          </p:cNvSpPr>
          <p:nvPr/>
        </p:nvSpPr>
        <p:spPr bwMode="auto">
          <a:xfrm>
            <a:off x="179388" y="1422400"/>
            <a:ext cx="23050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u="sng">
                <a:solidFill>
                  <a:srgbClr val="009900"/>
                </a:solidFill>
                <a:latin typeface="Times New Roman" pitchFamily="18" charset="0"/>
                <a:cs typeface="Arial" charset="0"/>
              </a:rPr>
              <a:t>Целевой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charset="0"/>
              </a:rPr>
              <a:t>1. Пояснительная записка: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charset="0"/>
              </a:rPr>
              <a:t>цели и задачи программы;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charset="0"/>
              </a:rPr>
              <a:t>принципы и подходы к формированию программы;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charset="0"/>
              </a:rPr>
              <a:t>значимые для разработки программы характеристики, в том числе характеристики особенностей развития детей раннего и дошкольного возраста</a:t>
            </a:r>
          </a:p>
          <a:p>
            <a:r>
              <a:rPr lang="ru-RU" altLang="ru-RU" sz="1300" b="1">
                <a:solidFill>
                  <a:srgbClr val="009900"/>
                </a:solidFill>
                <a:latin typeface="Times New Roman" pitchFamily="18" charset="0"/>
                <a:cs typeface="Arial" charset="0"/>
              </a:rPr>
              <a:t>2. Планируемые результаты освоения программы (конкретизируют требования ФГОС ДО к целевым ориентирам в обязательной части и части, формируемой участниками образовательного процесса              </a:t>
            </a:r>
            <a:endParaRPr lang="ru-RU" alt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555875" y="1412875"/>
            <a:ext cx="4248150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400" b="1" u="sng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Содержательный</a:t>
            </a: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 (общее содержание программы, обеспечивающее полноценное развитие детей)</a:t>
            </a:r>
          </a:p>
          <a:p>
            <a:pPr>
              <a:spcBef>
                <a:spcPts val="600"/>
              </a:spcBef>
            </a:pPr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а) описание образовательной деятельности в соответствии с направлениями развития ребенка, представленными в пяти образовательных областях;</a:t>
            </a:r>
          </a:p>
          <a:p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б) описание вариативных форм, способов, методов и средств реализации Программы с учетом возрастных  </a:t>
            </a:r>
          </a:p>
          <a:p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в) описание образовательной деятельности по профессиональной коррекции нарушений развития детей в случае, если эта работа предусмотрена Программой </a:t>
            </a:r>
          </a:p>
          <a:p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Должны быть представлены:</a:t>
            </a:r>
          </a:p>
          <a:p>
            <a:pPr algn="just"/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а) особенности образовательной деятельности разных видов и культурных практик; </a:t>
            </a:r>
          </a:p>
          <a:p>
            <a:pPr algn="just"/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б) способы и направления поддержки детской инициативы; </a:t>
            </a:r>
          </a:p>
          <a:p>
            <a:pPr algn="just"/>
            <a:r>
              <a:rPr lang="ru-RU" altLang="ko-KR" sz="1300" b="1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в) особенности взаимодействия педагогического коллектива с семьями воспитанников; </a:t>
            </a:r>
          </a:p>
          <a:p>
            <a:r>
              <a:rPr lang="ru-RU" altLang="ru-RU" sz="1300" b="1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г) иные характеристики содержания Программы, наиболее существенные с точки зрения авторов Программы</a:t>
            </a:r>
            <a:r>
              <a:rPr lang="ru-RU" altLang="ru-RU" sz="1300">
                <a:solidFill>
                  <a:srgbClr val="6600CC"/>
                </a:solidFill>
                <a:latin typeface="Times New Roman" pitchFamily="18" charset="0"/>
                <a:cs typeface="Arial" charset="0"/>
              </a:rPr>
              <a:t>.</a:t>
            </a:r>
            <a:endParaRPr lang="ru-RU" alt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6948488" y="1422400"/>
            <a:ext cx="2016125" cy="426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1600" b="1" u="sng">
                <a:solidFill>
                  <a:srgbClr val="990000"/>
                </a:solidFill>
                <a:latin typeface="Times New Roman" pitchFamily="18" charset="0"/>
                <a:cs typeface="Arial" charset="0"/>
              </a:rPr>
              <a:t>Организационный </a:t>
            </a:r>
          </a:p>
          <a:p>
            <a:pPr marL="0" lvl="1"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charset="0"/>
              </a:rPr>
              <a:t>описание материально-технического обеспечения Программы, </a:t>
            </a:r>
          </a:p>
          <a:p>
            <a:pPr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charset="0"/>
              </a:rPr>
              <a:t>обеспеченность методическими материалами и средствами обучения и воспитания, </a:t>
            </a:r>
          </a:p>
          <a:p>
            <a:pPr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charset="0"/>
              </a:rPr>
              <a:t>распорядок и /или режим дня, особенности традиционных событий, праздников, мероприятий, </a:t>
            </a:r>
          </a:p>
          <a:p>
            <a:pPr>
              <a:buClr>
                <a:srgbClr val="990000"/>
              </a:buClr>
              <a:buFont typeface="Wingdings" pitchFamily="2" charset="2"/>
              <a:buChar char="ü"/>
            </a:pPr>
            <a:r>
              <a:rPr lang="ru-RU" altLang="ru-RU" sz="1300" b="1">
                <a:solidFill>
                  <a:srgbClr val="990000"/>
                </a:solidFill>
                <a:latin typeface="Times New Roman" pitchFamily="18" charset="0"/>
                <a:cs typeface="Arial" charset="0"/>
              </a:rPr>
              <a:t>особенности организации развивающей предметно-пространственной среды</a:t>
            </a:r>
            <a:r>
              <a:rPr lang="ru-RU" altLang="ru-RU" sz="1300">
                <a:solidFill>
                  <a:srgbClr val="990000"/>
                </a:solidFill>
                <a:latin typeface="Times New Roman" pitchFamily="18" charset="0"/>
                <a:cs typeface="Arial" charset="0"/>
              </a:rPr>
              <a:t>.</a:t>
            </a:r>
            <a:endParaRPr lang="ru-RU" alt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536" name="Text Box 6"/>
          <p:cNvSpPr txBox="1">
            <a:spLocks noChangeArrowheads="1"/>
          </p:cNvSpPr>
          <p:nvPr/>
        </p:nvSpPr>
        <p:spPr bwMode="auto">
          <a:xfrm>
            <a:off x="1187450" y="620713"/>
            <a:ext cx="7467600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Краткая презентация программы (ориентирована на родителей и доступна для ознакомления):</a:t>
            </a:r>
          </a:p>
          <a:p>
            <a:pPr algn="ctr">
              <a:spcAft>
                <a:spcPts val="1000"/>
              </a:spcAft>
            </a:pPr>
            <a:r>
              <a:rPr lang="ru-RU" altLang="ru-RU" sz="1300" b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возрастные и иные категории детей, в том числе детей с ОВЗ; используемые примерные программы; характеристика взаимодействия педколлектива с семьями детей</a:t>
            </a:r>
            <a:endParaRPr lang="ru-RU" alt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179388" y="5705475"/>
            <a:ext cx="8785225" cy="10366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</a:pP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charset="0"/>
              </a:rPr>
              <a:t>Содержание коррекционной работы и/или инклюзивного образования:</a:t>
            </a:r>
          </a:p>
          <a:p>
            <a:pPr>
              <a:spcAft>
                <a:spcPts val="1000"/>
              </a:spcAft>
            </a:pPr>
            <a:r>
              <a:rPr lang="en-US" altLang="ru-RU" sz="1300" b="1">
                <a:solidFill>
                  <a:srgbClr val="CC00FF"/>
                </a:solidFill>
                <a:latin typeface="Times New Roman" pitchFamily="18" charset="0"/>
                <a:cs typeface="Arial" charset="0"/>
              </a:rPr>
              <a:t>c</a:t>
            </a:r>
            <a:r>
              <a:rPr lang="ru-RU" altLang="ru-RU" sz="1300" b="1">
                <a:solidFill>
                  <a:srgbClr val="CC00FF"/>
                </a:solidFill>
                <a:latin typeface="Times New Roman" pitchFamily="18" charset="0"/>
                <a:cs typeface="Arial" charset="0"/>
              </a:rPr>
              <a:t>пециальные условия для получения образования детьми с ОВЗ в том числе  механизмы адаптации Программы для указанных детей, использование специальных образовательных программ и методов, специальных методических пособий и дидактических материалов, предоставление услуг ассистента (помощника), оказывающего детям необходимую помощь, проведение групповых и индивидуальных коррекционных занятий</a:t>
            </a:r>
            <a:endParaRPr lang="ru-RU" alt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E8450C-F8E4-4707-A2D5-1E5DE88C9B1E}" type="slidenum">
              <a:rPr lang="ru-RU" smtClean="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>
              <a:solidFill>
                <a:srgbClr val="89898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750" y="549275"/>
            <a:ext cx="8208963" cy="5327650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2800" b="1" dirty="0">
                <a:solidFill>
                  <a:srgbClr val="7030A0"/>
                </a:solidFill>
              </a:rPr>
              <a:t>Формы взаимодействия педагогического коллектива </a:t>
            </a:r>
            <a:r>
              <a:rPr lang="ru-RU" sz="2800" b="1" dirty="0" smtClean="0">
                <a:solidFill>
                  <a:srgbClr val="7030A0"/>
                </a:solidFill>
              </a:rPr>
              <a:t>с семьями детей.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sz="1800" b="1" dirty="0">
              <a:solidFill>
                <a:srgbClr val="7030A0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800" dirty="0"/>
              <a:t>В соответствии с законом Российской Федерации «Об образовании», федеральными образовательными стандартами дошкольного образования, Уставом </a:t>
            </a:r>
            <a:r>
              <a:rPr lang="ru-RU" sz="1800" dirty="0" smtClean="0"/>
              <a:t>МОУ «Начальная </a:t>
            </a:r>
            <a:r>
              <a:rPr lang="ru-RU" sz="1800" dirty="0" err="1" smtClean="0"/>
              <a:t>школа-детский</a:t>
            </a:r>
            <a:r>
              <a:rPr lang="ru-RU" sz="1800" dirty="0" smtClean="0"/>
              <a:t> сад №16 «Солнышко» </a:t>
            </a:r>
            <a:r>
              <a:rPr lang="ru-RU" sz="1800" dirty="0"/>
              <a:t>одной из основных задач  является взаимодействие с семьей для обеспечения полноценного развития и реализации личности ребенка.  Особое место уделяется правовому и психолого-педагогическому просвещению родителей (законных представителей) детей</a:t>
            </a:r>
            <a:r>
              <a:rPr lang="ru-RU" sz="1800" dirty="0" smtClean="0"/>
              <a:t>. </a:t>
            </a:r>
            <a:endParaRPr lang="ru-RU" sz="1800" dirty="0"/>
          </a:p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sz="1800" dirty="0"/>
              <a:t>В основу совместной деятельности семьи и дошкольного учреждения заложены следующие принципы: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/>
              <a:t>единый подход к процессу воспитания ребёнка;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/>
              <a:t>открытость дошкольного учреждения для родителей;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/>
              <a:t>взаимное доверие  во взаимоотношениях педагогов и родителей;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/>
              <a:t>уважение и доброжелательность друг к другу;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/>
              <a:t>дифференцированный подход к каждой семье;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dirty="0"/>
              <a:t>равно ответственность родителей и педагогов.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95288" y="549275"/>
            <a:ext cx="8208962" cy="5607050"/>
          </a:xfrm>
        </p:spPr>
        <p:txBody>
          <a:bodyPr/>
          <a:lstStyle/>
          <a:p>
            <a:pPr marL="109538" indent="0" algn="just" eaLnBrk="1" hangingPunct="1">
              <a:buFont typeface="Wingdings 3" pitchFamily="18" charset="2"/>
              <a:buNone/>
            </a:pPr>
            <a:r>
              <a:rPr lang="ru-RU" sz="2400" b="1" smtClean="0"/>
              <a:t>Условия реализации Программы должны обеспечивать полноценное развитие личности во всех основных образовательных областях, через:</a:t>
            </a:r>
          </a:p>
        </p:txBody>
      </p:sp>
      <p:sp>
        <p:nvSpPr>
          <p:cNvPr id="5" name="Семиугольник 4"/>
          <p:cNvSpPr/>
          <p:nvPr/>
        </p:nvSpPr>
        <p:spPr>
          <a:xfrm>
            <a:off x="714348" y="2786058"/>
            <a:ext cx="1785950" cy="1571636"/>
          </a:xfrm>
          <a:prstGeom prst="hept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Различные виды детской деятельности</a:t>
            </a:r>
          </a:p>
        </p:txBody>
      </p:sp>
      <p:sp>
        <p:nvSpPr>
          <p:cNvPr id="7" name="Семиугольник 6"/>
          <p:cNvSpPr/>
          <p:nvPr/>
        </p:nvSpPr>
        <p:spPr>
          <a:xfrm rot="1337172">
            <a:off x="2086811" y="3640705"/>
            <a:ext cx="1860221" cy="1634752"/>
          </a:xfrm>
          <a:prstGeom prst="heptagon">
            <a:avLst/>
          </a:prstGeom>
          <a:solidFill>
            <a:srgbClr val="67B79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Режимные моменты</a:t>
            </a:r>
          </a:p>
        </p:txBody>
      </p:sp>
      <p:sp>
        <p:nvSpPr>
          <p:cNvPr id="8" name="Семиугольник 7"/>
          <p:cNvSpPr/>
          <p:nvPr/>
        </p:nvSpPr>
        <p:spPr>
          <a:xfrm rot="21370204">
            <a:off x="3694168" y="3923300"/>
            <a:ext cx="1880729" cy="1585789"/>
          </a:xfrm>
          <a:prstGeom prst="hept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</a:rPr>
              <a:t>Самостоятельная деятельность</a:t>
            </a:r>
          </a:p>
        </p:txBody>
      </p:sp>
      <p:sp>
        <p:nvSpPr>
          <p:cNvPr id="9" name="Семиугольник 8"/>
          <p:cNvSpPr/>
          <p:nvPr/>
        </p:nvSpPr>
        <p:spPr>
          <a:xfrm rot="1412722">
            <a:off x="5368653" y="3581123"/>
            <a:ext cx="1789596" cy="1500198"/>
          </a:xfrm>
          <a:prstGeom prst="heptagon">
            <a:avLst/>
          </a:prstGeom>
          <a:solidFill>
            <a:srgbClr val="FC22F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</a:p>
        </p:txBody>
      </p:sp>
      <p:sp>
        <p:nvSpPr>
          <p:cNvPr id="10" name="Овал 9"/>
          <p:cNvSpPr/>
          <p:nvPr/>
        </p:nvSpPr>
        <p:spPr>
          <a:xfrm>
            <a:off x="6072198" y="2500306"/>
            <a:ext cx="1643074" cy="1428760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prstClr val="black"/>
                </a:solidFill>
              </a:rPr>
              <a:t>● 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prstClr val="black"/>
                </a:solidFill>
              </a:rPr>
              <a:t>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11956245">
            <a:off x="6572250" y="3500438"/>
            <a:ext cx="714375" cy="142875"/>
          </a:xfrm>
          <a:prstGeom prst="arc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0401" y="1700808"/>
            <a:ext cx="7864652" cy="28007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Спасибо, что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Вы с нами!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dirty="0">
                <a:solidFill>
                  <a:srgbClr val="0070C0"/>
                </a:solidFill>
              </a:rPr>
              <a:t>В данной презентации мы познакомим Вас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 </a:t>
            </a:r>
            <a:r>
              <a:rPr lang="ru-RU" dirty="0"/>
              <a:t>понятием образовательная программа и для чего она необходима</a:t>
            </a:r>
            <a:r>
              <a:rPr lang="ru-RU" dirty="0" smtClean="0"/>
              <a:t>?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Моделью образовательной программы.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Основными направлениями развития детей и образовательными областями. </a:t>
            </a:r>
            <a:endParaRPr lang="ru-RU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Разделами основной образовательной программы дошкольного образования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Формами </a:t>
            </a:r>
            <a:r>
              <a:rPr lang="ru-RU" dirty="0"/>
              <a:t>взаимодействия педагогического коллектива с </a:t>
            </a:r>
            <a:r>
              <a:rPr lang="ru-RU" dirty="0" smtClean="0"/>
              <a:t>семьями детей.</a:t>
            </a:r>
            <a:endParaRPr lang="ru-RU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</a:rPr>
              <a:t>Уважаемые родители!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395288" y="3370263"/>
            <a:ext cx="8137525" cy="3000375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altLang="ru-RU" b="1" dirty="0" smtClean="0">
                <a:solidFill>
                  <a:srgbClr val="002060"/>
                </a:solidFill>
              </a:rPr>
              <a:t>Программа разрабатывается,  утверждается</a:t>
            </a:r>
            <a:r>
              <a:rPr lang="en-US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b="1" dirty="0" smtClean="0">
                <a:solidFill>
                  <a:srgbClr val="002060"/>
                </a:solidFill>
              </a:rPr>
              <a:t>и реализуется в дошкольном образовательном учреждении: </a:t>
            </a:r>
          </a:p>
          <a:p>
            <a:pPr marL="400050" lvl="1" indent="0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в соответствии </a:t>
            </a:r>
            <a:r>
              <a:rPr lang="ru-RU" altLang="ru-RU" sz="2400" b="1" i="1" dirty="0" smtClean="0">
                <a:cs typeface="Times New Roman" pitchFamily="18" charset="0"/>
              </a:rPr>
              <a:t>с федеральным государственным образовательным стандартом дошкольного образования</a:t>
            </a:r>
            <a:endParaRPr lang="ru-RU" altLang="ru-RU" sz="2400" b="1" dirty="0" smtClean="0">
              <a:cs typeface="Times New Roman" pitchFamily="18" charset="0"/>
            </a:endParaRPr>
          </a:p>
          <a:p>
            <a:pPr marL="400050" lvl="1" indent="0" eaLnBrk="1" fontAlgn="auto" hangingPunct="1">
              <a:spcBef>
                <a:spcPts val="324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ru-RU" sz="2400" b="1" dirty="0" smtClean="0">
                <a:cs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с учетом соответствующей </a:t>
            </a:r>
            <a:r>
              <a:rPr lang="ru-RU" altLang="ru-RU" sz="2400" b="1" i="1" dirty="0" smtClean="0">
                <a:cs typeface="Times New Roman" pitchFamily="18" charset="0"/>
              </a:rPr>
              <a:t>примерной основной образовательной программы дошкольного образования</a:t>
            </a:r>
            <a:endParaRPr lang="ru-RU" altLang="ru-RU" sz="2400" b="1" i="1" dirty="0" smtClean="0"/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1B5854-37D3-48F8-B2ED-980F277C14E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  <p:sp>
        <p:nvSpPr>
          <p:cNvPr id="13316" name="Прямоугольник 1"/>
          <p:cNvSpPr>
            <a:spLocks noChangeArrowheads="1"/>
          </p:cNvSpPr>
          <p:nvPr/>
        </p:nvSpPr>
        <p:spPr bwMode="auto">
          <a:xfrm>
            <a:off x="539750" y="692150"/>
            <a:ext cx="8064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Lucida Sans Unicode" pitchFamily="34" charset="0"/>
              </a:rPr>
              <a:t>Основная общеобразовательная программа</a:t>
            </a:r>
          </a:p>
          <a:p>
            <a:pPr algn="ctr"/>
            <a:r>
              <a:rPr lang="ru-RU" sz="2400" b="1">
                <a:latin typeface="Lucida Sans Unicode" pitchFamily="34" charset="0"/>
              </a:rPr>
              <a:t> это нормативно-управленческий документ дошкольного учреждения, характеризующий специфику содержания образования, особенности организации воспитательно-образовательного процесса.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3"/>
          <p:cNvSpPr>
            <a:spLocks noChangeArrowheads="1"/>
          </p:cNvSpPr>
          <p:nvPr/>
        </p:nvSpPr>
        <p:spPr bwMode="auto">
          <a:xfrm>
            <a:off x="468313" y="576263"/>
            <a:ext cx="8135937" cy="634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8000"/>
                </a:solidFill>
                <a:latin typeface="Calibri" pitchFamily="34" charset="0"/>
              </a:rPr>
              <a:t>Образовательная программа </a:t>
            </a:r>
          </a:p>
          <a:p>
            <a:pPr algn="ctr"/>
            <a:r>
              <a:rPr lang="ru-RU" sz="2000" b="1" i="1">
                <a:solidFill>
                  <a:srgbClr val="7030A0"/>
                </a:solidFill>
                <a:latin typeface="Calibri" pitchFamily="34" charset="0"/>
              </a:rPr>
              <a:t>учитывает образовательные потребности, интересы и мотивы воспитанников, их родителей (законных представителей)</a:t>
            </a:r>
          </a:p>
          <a:p>
            <a:pPr algn="ctr"/>
            <a:endParaRPr lang="ru-RU" b="1">
              <a:solidFill>
                <a:srgbClr val="000000"/>
              </a:solidFill>
              <a:latin typeface="Calibri" pitchFamily="34" charset="0"/>
            </a:endParaRPr>
          </a:p>
          <a:p>
            <a:pPr algn="ctr"/>
            <a:r>
              <a:rPr lang="ru-RU" b="1">
                <a:solidFill>
                  <a:srgbClr val="000000"/>
                </a:solidFill>
                <a:latin typeface="Calibri" pitchFamily="34" charset="0"/>
              </a:rPr>
              <a:t>Образовательная  программа МОУ «Начальная школа-детский сад № 16 «Солнышко» разработана в соответствии с : </a:t>
            </a:r>
          </a:p>
          <a:p>
            <a:pPr algn="just"/>
            <a:endParaRPr lang="ru-RU" b="1">
              <a:solidFill>
                <a:srgbClr val="000000"/>
              </a:solidFill>
              <a:latin typeface="Calibri" pitchFamily="34" charset="0"/>
            </a:endParaRP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- Законом Российской Федерации от 29.12.2012 № 273-ФЗ «Об образовании в Российской Федерации»;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 - Санитарно-эпидемиологическими правилами и нормами СанПиН 2.4.1.3049-13 «Санитарно-эпидемиологические требования к устройству,  содержанию и организации режима работы дошкольных образовательных учреждений» (утвержден постановлением Главного государственного санитарного врача РФ от 15 мая 2013 г. № 26);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 - Федеральным государственным образовательным стандартом дошкольного образования (утвержден Приказом Министерства образования  и   науки   РФ от 17.10.2013 г.  № 1155)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 - Приказом Министерства образования и науки Российской Федерации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образования».</a:t>
            </a:r>
          </a:p>
          <a:p>
            <a:pPr algn="just"/>
            <a:r>
              <a:rPr lang="ru-RU">
                <a:latin typeface="Times New Roman" pitchFamily="18" charset="0"/>
                <a:cs typeface="Times New Roman" pitchFamily="18" charset="0"/>
              </a:rPr>
              <a:t>- Уставом  общеобразовательного учреждения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500063" y="384175"/>
            <a:ext cx="83581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Модель образовательной программы МОУ «Начальная школа-детский сад №16 «Солнышко»</a:t>
            </a:r>
          </a:p>
        </p:txBody>
      </p:sp>
      <p:sp>
        <p:nvSpPr>
          <p:cNvPr id="5" name="Шестиугольник 4"/>
          <p:cNvSpPr/>
          <p:nvPr/>
        </p:nvSpPr>
        <p:spPr>
          <a:xfrm>
            <a:off x="1785918" y="1412776"/>
            <a:ext cx="5357850" cy="2230538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Образовательный процесс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2143125" y="1714500"/>
            <a:ext cx="4929188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1300">
              <a:latin typeface="Lucida Sans Unicode" pitchFamily="34" charset="0"/>
            </a:endParaRPr>
          </a:p>
          <a:p>
            <a:pPr algn="ctr"/>
            <a:r>
              <a:rPr lang="ru-RU" sz="1300" b="1" i="1">
                <a:solidFill>
                  <a:srgbClr val="800000"/>
                </a:solidFill>
                <a:latin typeface="Lucida Sans Unicode" pitchFamily="34" charset="0"/>
              </a:rPr>
              <a:t>Цель</a:t>
            </a:r>
            <a:r>
              <a:rPr lang="ru-RU" sz="1300">
                <a:latin typeface="Lucida Sans Unicode" pitchFamily="34" charset="0"/>
              </a:rPr>
              <a:t>: обеспечить развитие личности детей дошкольного возраста в различных видах общения и деятельности с учетом их возрастных, индивидуальных, психологических и физиологических особенностей. Развитие личности, мотивации и способностей детей в различных видах деятельности и охватывает направления развития и образования детей (образовательные области)</a:t>
            </a:r>
          </a:p>
        </p:txBody>
      </p:sp>
      <p:sp>
        <p:nvSpPr>
          <p:cNvPr id="13" name="Шестиугольник 12"/>
          <p:cNvSpPr/>
          <p:nvPr/>
        </p:nvSpPr>
        <p:spPr>
          <a:xfrm>
            <a:off x="500034" y="3357562"/>
            <a:ext cx="2487790" cy="1571635"/>
          </a:xfrm>
          <a:prstGeom prst="hexagon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800000"/>
                </a:solidFill>
              </a:rPr>
              <a:t>Социально-коммуникативное развитие</a:t>
            </a:r>
          </a:p>
        </p:txBody>
      </p:sp>
      <p:sp>
        <p:nvSpPr>
          <p:cNvPr id="14" name="Шестиугольник 13"/>
          <p:cNvSpPr/>
          <p:nvPr/>
        </p:nvSpPr>
        <p:spPr>
          <a:xfrm>
            <a:off x="1857356" y="5072074"/>
            <a:ext cx="2250516" cy="1285884"/>
          </a:xfrm>
          <a:prstGeom prst="hexagon">
            <a:avLst/>
          </a:prstGeom>
          <a:solidFill>
            <a:srgbClr val="B864B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800000"/>
                </a:solidFill>
              </a:rPr>
              <a:t>Познавательное развитие</a:t>
            </a:r>
          </a:p>
        </p:txBody>
      </p:sp>
      <p:sp>
        <p:nvSpPr>
          <p:cNvPr id="17" name="Шестиугольник 16"/>
          <p:cNvSpPr/>
          <p:nvPr/>
        </p:nvSpPr>
        <p:spPr>
          <a:xfrm>
            <a:off x="5357818" y="4786322"/>
            <a:ext cx="2000264" cy="1357322"/>
          </a:xfrm>
          <a:prstGeom prst="hexagon">
            <a:avLst/>
          </a:prstGeom>
          <a:solidFill>
            <a:srgbClr val="52CC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800000"/>
                </a:solidFill>
              </a:rPr>
              <a:t>Физическое развитие</a:t>
            </a:r>
          </a:p>
        </p:txBody>
      </p:sp>
      <p:sp>
        <p:nvSpPr>
          <p:cNvPr id="15" name="Шестиугольник 14"/>
          <p:cNvSpPr/>
          <p:nvPr/>
        </p:nvSpPr>
        <p:spPr>
          <a:xfrm>
            <a:off x="3714744" y="4000504"/>
            <a:ext cx="1928826" cy="1285884"/>
          </a:xfrm>
          <a:prstGeom prst="hexagon">
            <a:avLst/>
          </a:prstGeom>
          <a:solidFill>
            <a:srgbClr val="C1C95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800000"/>
                </a:solidFill>
              </a:rPr>
              <a:t>Речевое развитие</a:t>
            </a:r>
          </a:p>
        </p:txBody>
      </p:sp>
      <p:sp>
        <p:nvSpPr>
          <p:cNvPr id="18" name="Шестиугольник 17"/>
          <p:cNvSpPr/>
          <p:nvPr/>
        </p:nvSpPr>
        <p:spPr>
          <a:xfrm>
            <a:off x="6768563" y="3429000"/>
            <a:ext cx="2375437" cy="1357322"/>
          </a:xfrm>
          <a:prstGeom prst="hexagon">
            <a:avLst/>
          </a:prstGeom>
          <a:solidFill>
            <a:srgbClr val="FEB0F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800000"/>
                </a:solidFill>
              </a:rPr>
              <a:t>Художественно-эстетическое развитие</a:t>
            </a:r>
          </a:p>
        </p:txBody>
      </p:sp>
    </p:spTree>
    <p:custDataLst>
      <p:tags r:id="rId1"/>
    </p:custData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188640"/>
            <a:ext cx="8640960" cy="122413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Образовательная программа  дошкольного образования разработанная с учётом примерной общеобразовательной программы дошкольного образования «От рождения до школы» под ред. </a:t>
            </a:r>
            <a:r>
              <a:rPr lang="ru-RU" sz="20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Н.Е. </a:t>
            </a:r>
            <a:r>
              <a:rPr lang="ru-RU" sz="2000" b="0" dirty="0" err="1">
                <a:solidFill>
                  <a:schemeClr val="tx1"/>
                </a:solidFill>
                <a:latin typeface="+mn-lt"/>
                <a:cs typeface="Times New Roman" pitchFamily="18" charset="0"/>
              </a:rPr>
              <a:t>Вераксы</a:t>
            </a:r>
            <a:r>
              <a:rPr lang="ru-RU" sz="2000" b="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, Т.С. Комаровой, М.А. </a:t>
            </a:r>
            <a: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Васильевой  состоит из двух частей:</a:t>
            </a:r>
            <a:br>
              <a:rPr lang="ru-RU" sz="2000" b="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000" dirty="0">
                <a:latin typeface="+mn-lt"/>
              </a:rPr>
              <a:t/>
            </a:r>
            <a:br>
              <a:rPr lang="ru-RU" sz="2000" dirty="0">
                <a:latin typeface="+mn-lt"/>
              </a:rPr>
            </a:br>
            <a:r>
              <a:rPr lang="ru-RU" sz="2000" dirty="0">
                <a:latin typeface="+mn-lt"/>
              </a:rPr>
              <a:t>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4294967295"/>
          </p:nvPr>
        </p:nvGraphicFramePr>
        <p:xfrm>
          <a:off x="179512" y="1556792"/>
          <a:ext cx="4257799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6388" name="Группа 9"/>
          <p:cNvGrpSpPr>
            <a:grpSpLocks/>
          </p:cNvGrpSpPr>
          <p:nvPr/>
        </p:nvGrpSpPr>
        <p:grpSpPr bwMode="auto">
          <a:xfrm rot="10800000">
            <a:off x="3983038" y="3863975"/>
            <a:ext cx="2568575" cy="2349500"/>
            <a:chOff x="1616709" y="2586084"/>
            <a:chExt cx="2567941" cy="2350437"/>
          </a:xfrm>
        </p:grpSpPr>
        <p:sp>
          <p:nvSpPr>
            <p:cNvPr id="11" name="Стрелка вправо 10"/>
            <p:cNvSpPr/>
            <p:nvPr/>
          </p:nvSpPr>
          <p:spPr>
            <a:xfrm>
              <a:off x="1762723" y="2586084"/>
              <a:ext cx="2425101" cy="2350437"/>
            </a:xfrm>
            <a:prstGeom prst="rightArrow">
              <a:avLst>
                <a:gd name="adj1" fmla="val 75000"/>
                <a:gd name="adj2" fmla="val 50000"/>
              </a:avLst>
            </a:prstGeom>
            <a:solidFill>
              <a:srgbClr val="52CCC0">
                <a:alpha val="90000"/>
              </a:srgbClr>
            </a:solidFill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Стрелка вправо 4"/>
            <p:cNvSpPr/>
            <p:nvPr/>
          </p:nvSpPr>
          <p:spPr>
            <a:xfrm>
              <a:off x="1623057" y="2879888"/>
              <a:ext cx="1544257" cy="17628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21590" tIns="21590" rIns="21590" bIns="21590" spcCol="1270"/>
            <a:lstStyle/>
            <a:p>
              <a:pPr marL="285750" lvl="1" indent="-285750" defTabSz="1511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  <a:p>
              <a:pPr marL="285750" lvl="1" indent="-285750" defTabSz="1511300" fontAlgn="auto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endParaRPr lang="ru-RU" sz="34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</a:endParaRPr>
            </a:p>
          </p:txBody>
        </p:sp>
      </p:grpSp>
      <p:sp>
        <p:nvSpPr>
          <p:cNvPr id="14" name="Скругленный прямоугольник 13"/>
          <p:cNvSpPr/>
          <p:nvPr/>
        </p:nvSpPr>
        <p:spPr>
          <a:xfrm>
            <a:off x="6300788" y="1916113"/>
            <a:ext cx="1973262" cy="4381500"/>
          </a:xfrm>
          <a:prstGeom prst="roundRect">
            <a:avLst>
              <a:gd name="adj" fmla="val 19392"/>
            </a:avLst>
          </a:prstGeom>
          <a:solidFill>
            <a:srgbClr val="FEB0FA"/>
          </a:solidFill>
        </p:spPr>
        <p:style>
          <a:lnRef idx="3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390" name="TextBox 17"/>
          <p:cNvSpPr txBox="1">
            <a:spLocks noChangeArrowheads="1"/>
          </p:cNvSpPr>
          <p:nvPr/>
        </p:nvSpPr>
        <p:spPr bwMode="auto">
          <a:xfrm>
            <a:off x="5143500" y="5143500"/>
            <a:ext cx="1516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solidFill>
                  <a:srgbClr val="000000"/>
                </a:solidFill>
                <a:latin typeface="Lucida Sans Unicode" pitchFamily="34" charset="0"/>
              </a:rPr>
              <a:t>40%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2850" y="1049338"/>
            <a:ext cx="2166938" cy="4875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4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fontAlgn="auto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11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2. Вариативная часть</a:t>
            </a:r>
            <a:endParaRPr lang="ru-RU" sz="1400" u="sng" dirty="0">
              <a:latin typeface="Calibri"/>
              <a:ea typeface="Calibri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rgbClr val="000000"/>
                </a:solidFill>
                <a:latin typeface="Times New Roman"/>
                <a:cs typeface="Times New Roman"/>
              </a:rPr>
              <a:t>формируется участниками образовательного процесса нашего ДОУ и включает в себя следующие парциальные программы: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>
                <a:solidFill>
                  <a:srgbClr val="000000"/>
                </a:solidFill>
                <a:latin typeface="Times New Roman"/>
                <a:cs typeface="Times New Roman"/>
              </a:rPr>
              <a:t>«</a:t>
            </a:r>
            <a:r>
              <a:rPr lang="ru-RU" sz="1100" b="1" dirty="0">
                <a:latin typeface="+mn-lt"/>
              </a:rPr>
              <a:t>Программа по приобщению дошкольников к истокам русской народной культуры.</a:t>
            </a:r>
            <a:r>
              <a:rPr lang="ru-RU" sz="1100" dirty="0">
                <a:latin typeface="+mn-lt"/>
              </a:rPr>
              <a:t> </a:t>
            </a:r>
            <a:br>
              <a:rPr lang="ru-RU" sz="1100" dirty="0">
                <a:latin typeface="+mn-lt"/>
              </a:rPr>
            </a:br>
            <a:r>
              <a:rPr lang="ru-RU" sz="1100" b="1" dirty="0">
                <a:latin typeface="+mn-lt"/>
              </a:rPr>
              <a:t>( создана на основе программы Князевой О.Л, </a:t>
            </a:r>
            <a:r>
              <a:rPr lang="ru-RU" sz="1100" b="1" dirty="0" err="1">
                <a:latin typeface="+mn-lt"/>
              </a:rPr>
              <a:t>Маханевой</a:t>
            </a:r>
            <a:r>
              <a:rPr lang="ru-RU" sz="1100" b="1" dirty="0">
                <a:latin typeface="+mn-lt"/>
              </a:rPr>
              <a:t> М. Д. «Приобщение детей к истокам русской народной культуры» </a:t>
            </a:r>
            <a:r>
              <a:rPr lang="ru-RU" sz="1400" b="1" dirty="0">
                <a:latin typeface="+mn-lt"/>
              </a:rPr>
              <a:t>)</a:t>
            </a:r>
            <a:r>
              <a:rPr lang="ru-RU" sz="1400" dirty="0">
                <a:latin typeface="+mn-lt"/>
              </a:rPr>
              <a:t> </a:t>
            </a:r>
            <a:br>
              <a:rPr lang="ru-RU" sz="1400" dirty="0">
                <a:latin typeface="+mn-lt"/>
              </a:rPr>
            </a:br>
            <a:r>
              <a:rPr lang="ru-RU" sz="1100" dirty="0">
                <a:latin typeface="+mn-lt"/>
              </a:rPr>
              <a:t>«</a:t>
            </a:r>
            <a:r>
              <a:rPr lang="ru-RU" sz="1100" b="1" dirty="0">
                <a:latin typeface="+mn-lt"/>
              </a:rPr>
              <a:t>Сказочные лабиринты</a:t>
            </a:r>
            <a:r>
              <a:rPr lang="ru-RU" sz="1100" dirty="0">
                <a:latin typeface="+mn-lt"/>
              </a:rPr>
              <a:t> </a:t>
            </a:r>
            <a:r>
              <a:rPr lang="ru-RU" sz="1100" b="1" dirty="0">
                <a:latin typeface="+mn-lt"/>
              </a:rPr>
              <a:t>игры»Развивающие игры </a:t>
            </a:r>
            <a:r>
              <a:rPr lang="ru-RU" sz="1100" b="1" dirty="0" err="1">
                <a:latin typeface="+mn-lt"/>
              </a:rPr>
              <a:t>Воскобовича</a:t>
            </a:r>
            <a:endParaRPr lang="ru-RU" sz="1100" b="1" dirty="0">
              <a:latin typeface="+mn-lt"/>
            </a:endParaRP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400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468313" y="549275"/>
            <a:ext cx="8351837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необходима образовательная программа?</a:t>
            </a:r>
          </a:p>
          <a:p>
            <a:pPr algn="just">
              <a:lnSpc>
                <a:spcPct val="120000"/>
              </a:lnSpc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	Образовательная программа определяет содержание и организацию образовательного процесса  для детей дошкольного возраста и направлена на формирование общей культуры, развитие физических, интеллектуальных и личностных качеств, формирование предпосылок учебной деятельности, обеспечивающих социальную успешность, сохранение и укрепление здоровья детей дошкольного возраста. </a:t>
            </a:r>
          </a:p>
          <a:p>
            <a:pPr algn="just"/>
            <a:endParaRPr lang="ru-RU" sz="20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Важным 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содержании образовательной программы  -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sz="20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образовательные области, которые обеспечивают разностороннее  развитие детей с учетом их возрастных и индивидуальных особенностей по основным направлениям – </a:t>
            </a:r>
            <a:r>
              <a:rPr lang="ru-RU" sz="20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социально-коммутативному, познавательному,  речевому,  художественно-эстетическому, физическому.</a:t>
            </a:r>
          </a:p>
          <a:p>
            <a:pPr algn="just"/>
            <a:r>
              <a:rPr lang="ru-RU" sz="20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Таким образом образовательная программа  охватывает все основные моменты жизнедеятельности детей дошкольного возраста которые посещают детский сад.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1125538"/>
            <a:ext cx="8856662" cy="4525962"/>
          </a:xfrm>
        </p:spPr>
        <p:txBody>
          <a:bodyPr>
            <a:normAutofit fontScale="85000" lnSpcReduction="20000"/>
          </a:bodyPr>
          <a:lstStyle/>
          <a:p>
            <a:pPr marL="109728" indent="0" algn="just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>
                <a:solidFill>
                  <a:srgbClr val="7030A0"/>
                </a:solidFill>
              </a:rPr>
              <a:t>Социально-коммуникативное развитие </a:t>
            </a:r>
            <a:r>
              <a:rPr lang="ru-RU" dirty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dirty="0" err="1"/>
              <a:t>саморегуляции</a:t>
            </a:r>
            <a:r>
              <a:rPr lang="ru-RU" dirty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Образовательные области: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388" y="692150"/>
            <a:ext cx="8445500" cy="5832475"/>
          </a:xfrm>
        </p:spPr>
        <p:txBody>
          <a:bodyPr>
            <a:normAutofit fontScale="700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>
                <a:solidFill>
                  <a:srgbClr val="7030A0"/>
                </a:solidFill>
              </a:rPr>
              <a:t>Познавательное развитие предполагает </a:t>
            </a:r>
            <a:r>
              <a:rPr lang="ru-RU" dirty="0"/>
              <a:t>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b="1" dirty="0">
                <a:solidFill>
                  <a:srgbClr val="7030A0"/>
                </a:solidFill>
              </a:rPr>
              <a:t>Речевое развитие включает </a:t>
            </a:r>
            <a:r>
              <a:rPr lang="ru-RU" dirty="0"/>
              <a:t>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  <a:p>
            <a:pPr marL="365760" indent="-256032" algn="just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3|1.1|1.2|1.1|0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333</TotalTime>
  <Words>1226</Words>
  <Application>Microsoft Office PowerPoint</Application>
  <PresentationFormat>Экран (4:3)</PresentationFormat>
  <Paragraphs>133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맑은 고딕</vt:lpstr>
      <vt:lpstr>Wingdings</vt:lpstr>
      <vt:lpstr>Открытая</vt:lpstr>
      <vt:lpstr>3_Тема Office</vt:lpstr>
      <vt:lpstr>Муниципальное общеобразовательное учреждение «Начальная школа-детский сад №16 «Солнышко» </vt:lpstr>
      <vt:lpstr>Уважаемые родители!</vt:lpstr>
      <vt:lpstr>Слайд 3</vt:lpstr>
      <vt:lpstr>Слайд 4</vt:lpstr>
      <vt:lpstr>Слайд 5</vt:lpstr>
      <vt:lpstr>  Образовательная программа  дошкольного образования разработанная с учётом примерной общеобразовательной программы дошкольного образования «От рождения до школы» под ред. Н.Е. Вераксы, Т.С. Комаровой, М.А. Васильевой  состоит из двух частей:   </vt:lpstr>
      <vt:lpstr>Слайд 7</vt:lpstr>
      <vt:lpstr>Образовательные области: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Образовательная программа ДОУ в соответствии с ФГОС</dc:title>
  <dc:creator>User</dc:creator>
  <cp:lastModifiedBy>home</cp:lastModifiedBy>
  <cp:revision>39</cp:revision>
  <dcterms:created xsi:type="dcterms:W3CDTF">2015-03-03T12:13:49Z</dcterms:created>
  <dcterms:modified xsi:type="dcterms:W3CDTF">2016-03-03T16:47:17Z</dcterms:modified>
</cp:coreProperties>
</file>