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9" r:id="rId25"/>
    <p:sldId id="278" r:id="rId2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Рисунок 8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6334200"/>
            <a:ext cx="12191400" cy="65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1207440" y="4343400"/>
            <a:ext cx="987552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680" cy="1450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 hidden="1"/>
          <p:cNvSpPr/>
          <p:nvPr/>
        </p:nvSpPr>
        <p:spPr>
          <a:xfrm>
            <a:off x="0" y="6334200"/>
            <a:ext cx="12191400" cy="65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6334200"/>
            <a:ext cx="12191400" cy="65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detskijsad/konsultacija-dlja-vospitatelei-v-forme-prezentaci-na-temu-oformlenie-i-osnaschenie-muzykalnyh-ugolkov-v-grupah-dou.html" TargetMode="External"/><Relationship Id="rId2" Type="http://schemas.openxmlformats.org/officeDocument/2006/relationships/hyperlink" Target="http://nsportal.ru/detskiy-sad/raznoe/2015/02/14/rekomendatsiya-dlya-pedagogov-doshkolnykh-uchrezhdeniy-sozdanie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6.png"/><Relationship Id="rId4" Type="http://schemas.openxmlformats.org/officeDocument/2006/relationships/hyperlink" Target="http://nsportal.ru/detskiy-sad/raznoe/2011/09/15/trebovaniya-k-soderzhaniyu-muzykalnykh-ugolk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6"/>
          <p:cNvPicPr/>
          <p:nvPr/>
        </p:nvPicPr>
        <p:blipFill>
          <a:blip r:embed="rId2" cstate="print"/>
          <a:stretch/>
        </p:blipFill>
        <p:spPr>
          <a:xfrm>
            <a:off x="216000" y="3110040"/>
            <a:ext cx="5001120" cy="35341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2279520" y="593280"/>
            <a:ext cx="9217080" cy="2691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ru-RU" sz="5400" b="1" spc="-46" dirty="0" smtClean="0">
              <a:solidFill>
                <a:srgbClr val="9900FF"/>
              </a:solidFill>
              <a:uFill>
                <a:solidFill>
                  <a:srgbClr val="FFFFFF"/>
                </a:solidFill>
              </a:uFill>
              <a:latin typeface="Monotype Corsiva"/>
            </a:endParaRPr>
          </a:p>
          <a:p>
            <a:r>
              <a:rPr lang="ru-RU" sz="5400" b="1" spc="-46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       Роль музыкального уголка в       </a:t>
            </a:r>
          </a:p>
          <a:p>
            <a:r>
              <a:rPr lang="ru-RU" sz="5400" b="1" spc="-46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</a:t>
            </a:r>
            <a:r>
              <a:rPr lang="ru-RU" sz="5400" b="1" spc="-46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       развитии  музыкальных    </a:t>
            </a:r>
          </a:p>
          <a:p>
            <a:r>
              <a:rPr lang="ru-RU" sz="5400" b="1" spc="-46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</a:t>
            </a:r>
            <a:r>
              <a:rPr lang="ru-RU" sz="5400" b="1" spc="-46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     способностей дошкольников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4943872" y="4437112"/>
            <a:ext cx="6983288" cy="1579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Дмитриева И.П.</a:t>
            </a: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музыкальный руководитель             </a:t>
            </a:r>
          </a:p>
          <a:p>
            <a:pPr algn="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МОУ «Начальная школа – детский сад № 16 «Солнышко»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с. </a:t>
            </a:r>
            <a:r>
              <a:rPr lang="ru-RU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Борисоглеб</a:t>
            </a:r>
            <a:endParaRPr lang="ru-RU" sz="2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 г. 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340960" y="2520720"/>
            <a:ext cx="6850440" cy="30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музыкальном уголке должны лежать игрушечные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инструменты: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дудочка,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миниатюрное пианино,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металлофон,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также музыкальные игрушки.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27600" y="131040"/>
            <a:ext cx="8167680" cy="17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углу лучше поставить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магнитофон,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 помощью которого дети прослушают музыку,  а также мелодии, способствующие психологической релаксации и психическому расслаблению.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Рисунок 7"/>
          <p:cNvPicPr/>
          <p:nvPr/>
        </p:nvPicPr>
        <p:blipFill>
          <a:blip r:embed="rId2" cstate="print">
            <a:lum bright="18000"/>
          </a:blip>
          <a:stretch/>
        </p:blipFill>
        <p:spPr>
          <a:xfrm>
            <a:off x="767408" y="2132856"/>
            <a:ext cx="3622320" cy="405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8" name="Рисунок 8"/>
          <p:cNvPicPr/>
          <p:nvPr/>
        </p:nvPicPr>
        <p:blipFill>
          <a:blip r:embed="rId3" cstate="print"/>
          <a:stretch/>
        </p:blipFill>
        <p:spPr>
          <a:xfrm>
            <a:off x="8904312" y="0"/>
            <a:ext cx="2880320" cy="16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4"/>
          <p:cNvPicPr/>
          <p:nvPr/>
        </p:nvPicPr>
        <p:blipFill>
          <a:blip r:embed="rId2" cstate="print"/>
          <a:stretch/>
        </p:blipFill>
        <p:spPr>
          <a:xfrm>
            <a:off x="489600" y="260640"/>
            <a:ext cx="1789560" cy="2375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0" name="CustomShape 1"/>
          <p:cNvSpPr/>
          <p:nvPr/>
        </p:nvSpPr>
        <p:spPr>
          <a:xfrm>
            <a:off x="3863880" y="260640"/>
            <a:ext cx="6371640" cy="26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Обычно на стенах музыкального уголка вывешивают стенды.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них закрепляются: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фотографии детских выступлений,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портреты композиторов,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красочные плакаты,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картинки с музыкальными инструментами.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Рисунок 11"/>
          <p:cNvPicPr/>
          <p:nvPr/>
        </p:nvPicPr>
        <p:blipFill>
          <a:blip r:embed="rId3" cstate="print"/>
          <a:stretch/>
        </p:blipFill>
        <p:spPr>
          <a:xfrm>
            <a:off x="1208880" y="4851000"/>
            <a:ext cx="2470680" cy="172764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2"/>
          <p:cNvPicPr/>
          <p:nvPr/>
        </p:nvPicPr>
        <p:blipFill>
          <a:blip r:embed="rId4" cstate="print"/>
          <a:stretch/>
        </p:blipFill>
        <p:spPr>
          <a:xfrm>
            <a:off x="1422360" y="2709000"/>
            <a:ext cx="1713960" cy="179964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14"/>
          <p:cNvPicPr/>
          <p:nvPr/>
        </p:nvPicPr>
        <p:blipFill>
          <a:blip r:embed="rId5" cstate="print"/>
          <a:stretch/>
        </p:blipFill>
        <p:spPr>
          <a:xfrm>
            <a:off x="9869400" y="3208680"/>
            <a:ext cx="1595160" cy="328428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5"/>
          <p:cNvPicPr/>
          <p:nvPr/>
        </p:nvPicPr>
        <p:blipFill>
          <a:blip r:embed="rId6" cstate="print"/>
          <a:stretch/>
        </p:blipFill>
        <p:spPr>
          <a:xfrm>
            <a:off x="4223880" y="3069000"/>
            <a:ext cx="4751640" cy="35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00240" y="188640"/>
            <a:ext cx="6905160" cy="61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МЛАДШАЯ   </a:t>
            </a:r>
            <a:r>
              <a:rPr lang="ru-RU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ГРУППА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Ванька –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встанька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«поющие» или «танцующие» игрушки (петушок, котик, зайка и т. д.)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инструменты с фиксированным звуком — органчики, шарманки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Шумовые инструменты: погремушки, колокольчики, бубен, барабан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Неозвученные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бутафорские музыкальные инструментов (гармошки, дудочки, балалайки и т. д.)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Атрибуты к музыкальным подвижным играм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Ширма настольная с перчаточными игрушками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Магнитофон и набор программных аудиозаписей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картинки к песням, которые могут быть выполнены на кубе, в виде альбома или отдельные красочные иллюстрации.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Рисунок 5"/>
          <p:cNvPicPr/>
          <p:nvPr/>
        </p:nvPicPr>
        <p:blipFill>
          <a:blip r:embed="rId2" cstate="print"/>
          <a:stretch/>
        </p:blipFill>
        <p:spPr>
          <a:xfrm>
            <a:off x="7206120" y="736920"/>
            <a:ext cx="4871520" cy="4448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50120" y="0"/>
            <a:ext cx="7191720" cy="618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СРЕДНЯЯ ГРУППА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Целесообразно пособия, атрибуты и музыкальные инструменты оставить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с младшей группы и добавить: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Металлофон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Шумовые инструменты для детского оркестра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Книжки «Наши песни» (каждая книжка иллюстрирует знакомую детям песню)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Фланелеграф или магнитная доска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Музыкально-дидактические игры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Атрибуты к подвижным музыкальным играм: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«Кошка и котята», «Заинька», «Зайцы и медведь», «Лётчики» и др.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8.Музыкальные лесенки (трехступенчатая, на которых находятся маленькая и большая птички или маленькая и большая матрешка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9.Ленточки, цветные платочки, султанчики и т. п. (атрибуты к танцевальным импровизациям но сезону)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10.Ширма настольная и набор игрушек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11.Магнитофон и набор программных аудиозаписей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/>
        </p:blipFill>
        <p:spPr>
          <a:xfrm>
            <a:off x="7342560" y="736920"/>
            <a:ext cx="4731120" cy="469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78"/>
          <p:cNvPicPr/>
          <p:nvPr/>
        </p:nvPicPr>
        <p:blipFill>
          <a:blip r:embed="rId2" cstate="print"/>
          <a:stretch/>
        </p:blipFill>
        <p:spPr>
          <a:xfrm>
            <a:off x="2208240" y="488520"/>
            <a:ext cx="7965000" cy="597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63352" y="0"/>
            <a:ext cx="7560840" cy="67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СТАРШАЯ ГРУППА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Дополнительно к оборудованию музыкального уголка средней группы используется следующее: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Погремушки, бубны, барабаны, треугольники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игрушки-инструменты с хроматическим и диатоническим звуком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(металлофон, пианино, баян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  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аккордеон, флейта)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Иллюстрации по теме: «Времена года»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игрушки-самоделки)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Атрибуты к подвижным играм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Рисунки детей к песенкам и знакомым музыкальным произведениям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Настольная ширма и ширма по росту детей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лесенки пятиступенчатая и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семиступенчатая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Атрибуты для детского танцевального творчества: элементы костюмов к знакомым народным танцам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2" cstate="print"/>
          <a:stretch/>
        </p:blipFill>
        <p:spPr>
          <a:xfrm>
            <a:off x="7197840" y="371520"/>
            <a:ext cx="4266360" cy="570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50120" y="168480"/>
            <a:ext cx="6350760" cy="64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ПОДГОТОВИТЕЛЬНАЯ ГРУППА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Дополнительно к материалу, использованному в старшей группе, добавляется: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инструменты: маракасы, бубны, арфа, детское пианино,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металлофон, колокольчики, треугольники, флейты, барабаны.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3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Портреты композиторов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3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Папки-альбомы: «Мы рисуем песенку» с рисунками детей, в которых они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отображают эмоции и чувства о прослушанных музыкальных произведениях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и полюбившихся песнях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5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5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Наглядные пособия: «Симфонический оркестр», "Народные инструменты»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5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Самодельные инструменты для шумового оркестра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5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Музыкально-дидактические игры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Содержимое 3"/>
          <p:cNvPicPr/>
          <p:nvPr/>
        </p:nvPicPr>
        <p:blipFill>
          <a:blip r:embed="rId2" cstate="print"/>
          <a:stretch/>
        </p:blipFill>
        <p:spPr>
          <a:xfrm>
            <a:off x="6501600" y="1100160"/>
            <a:ext cx="5316480" cy="4933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183"/>
          <p:cNvPicPr/>
          <p:nvPr/>
        </p:nvPicPr>
        <p:blipFill>
          <a:blip r:embed="rId2" cstate="print"/>
          <a:stretch/>
        </p:blipFill>
        <p:spPr>
          <a:xfrm>
            <a:off x="2208240" y="488520"/>
            <a:ext cx="7965000" cy="597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07368" y="0"/>
            <a:ext cx="10238400" cy="2664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Материал для творческих сюжетно-ролевых игр:</a:t>
            </a:r>
            <a:r>
              <a:rPr lang="ru-RU" sz="2400" b="1" spc="-1" dirty="0">
                <a:solidFill>
                  <a:srgbClr val="D4FFA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мягкие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игрушки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мягкие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игрушки;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куклы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неваляшки,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образные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музыкальные «поющие» или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«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танцующие» игрушки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Рисунок 3"/>
          <p:cNvPicPr/>
          <p:nvPr/>
        </p:nvPicPr>
        <p:blipFill>
          <a:blip r:embed="rId2" cstate="print"/>
          <a:stretch/>
        </p:blipFill>
        <p:spPr>
          <a:xfrm>
            <a:off x="5807968" y="980728"/>
            <a:ext cx="2520360" cy="1656184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627920" y="178920"/>
            <a:ext cx="10120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56B62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Рисунок 10"/>
          <p:cNvPicPr/>
          <p:nvPr/>
        </p:nvPicPr>
        <p:blipFill>
          <a:blip r:embed="rId3" cstate="print"/>
          <a:stretch/>
        </p:blipFill>
        <p:spPr>
          <a:xfrm>
            <a:off x="7968208" y="1052640"/>
            <a:ext cx="1296144" cy="1428120"/>
          </a:xfrm>
          <a:prstGeom prst="rect">
            <a:avLst/>
          </a:prstGeom>
          <a:ln>
            <a:noFill/>
          </a:ln>
        </p:spPr>
      </p:pic>
      <p:pic>
        <p:nvPicPr>
          <p:cNvPr id="189" name="Picture 2"/>
          <p:cNvPicPr/>
          <p:nvPr/>
        </p:nvPicPr>
        <p:blipFill>
          <a:blip r:embed="rId4" cstate="print"/>
          <a:stretch/>
        </p:blipFill>
        <p:spPr>
          <a:xfrm>
            <a:off x="9048328" y="1412640"/>
            <a:ext cx="1440160" cy="1564920"/>
          </a:xfrm>
          <a:prstGeom prst="rect">
            <a:avLst/>
          </a:prstGeom>
          <a:ln>
            <a:noFill/>
          </a:ln>
        </p:spPr>
      </p:pic>
      <p:pic>
        <p:nvPicPr>
          <p:cNvPr id="190" name="Picture 4"/>
          <p:cNvPicPr/>
          <p:nvPr/>
        </p:nvPicPr>
        <p:blipFill>
          <a:blip r:embed="rId5" cstate="print"/>
          <a:stretch/>
        </p:blipFill>
        <p:spPr>
          <a:xfrm>
            <a:off x="10344472" y="1052640"/>
            <a:ext cx="1584176" cy="127584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1703520" y="2493000"/>
            <a:ext cx="5904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D4FFA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Музыкально-дидактические игры: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Рисунок 15"/>
          <p:cNvPicPr/>
          <p:nvPr/>
        </p:nvPicPr>
        <p:blipFill>
          <a:blip r:embed="rId6" cstate="print"/>
          <a:stretch/>
        </p:blipFill>
        <p:spPr>
          <a:xfrm>
            <a:off x="310680" y="3059280"/>
            <a:ext cx="2364480" cy="177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3" name="Рисунок 16"/>
          <p:cNvPicPr/>
          <p:nvPr/>
        </p:nvPicPr>
        <p:blipFill>
          <a:blip r:embed="rId7" cstate="print"/>
          <a:stretch/>
        </p:blipFill>
        <p:spPr>
          <a:xfrm>
            <a:off x="6816080" y="4725144"/>
            <a:ext cx="2419560" cy="158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" name="Рисунок 17"/>
          <p:cNvPicPr/>
          <p:nvPr/>
        </p:nvPicPr>
        <p:blipFill>
          <a:blip r:embed="rId8" cstate="print"/>
          <a:stretch/>
        </p:blipFill>
        <p:spPr>
          <a:xfrm>
            <a:off x="9284400" y="3078000"/>
            <a:ext cx="2447640" cy="183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5" name="Рисунок 18"/>
          <p:cNvPicPr/>
          <p:nvPr/>
        </p:nvPicPr>
        <p:blipFill>
          <a:blip r:embed="rId9" cstate="print"/>
          <a:stretch/>
        </p:blipFill>
        <p:spPr>
          <a:xfrm>
            <a:off x="2225160" y="4875480"/>
            <a:ext cx="2430000" cy="143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6" name="Рисунок 12"/>
          <p:cNvPicPr/>
          <p:nvPr/>
        </p:nvPicPr>
        <p:blipFill>
          <a:blip r:embed="rId10" cstate="print"/>
          <a:stretch/>
        </p:blipFill>
        <p:spPr>
          <a:xfrm>
            <a:off x="4653000" y="3100320"/>
            <a:ext cx="2338200" cy="174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73120" y="692640"/>
            <a:ext cx="96264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магнитофон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фонотеку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дисков с музыкальным репертуаром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063552" y="188640"/>
            <a:ext cx="46805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Технические средства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Рисунок 7"/>
          <p:cNvPicPr/>
          <p:nvPr/>
        </p:nvPicPr>
        <p:blipFill>
          <a:blip r:embed="rId2" cstate="print"/>
          <a:stretch/>
        </p:blipFill>
        <p:spPr>
          <a:xfrm>
            <a:off x="330840" y="2580120"/>
            <a:ext cx="2230200" cy="3232440"/>
          </a:xfrm>
          <a:prstGeom prst="rect">
            <a:avLst/>
          </a:prstGeom>
          <a:ln>
            <a:noFill/>
          </a:ln>
        </p:spPr>
      </p:pic>
      <p:pic>
        <p:nvPicPr>
          <p:cNvPr id="200" name="Picture 2"/>
          <p:cNvPicPr/>
          <p:nvPr/>
        </p:nvPicPr>
        <p:blipFill>
          <a:blip r:embed="rId3" cstate="print"/>
          <a:stretch/>
        </p:blipFill>
        <p:spPr>
          <a:xfrm>
            <a:off x="6744072" y="1196752"/>
            <a:ext cx="5040560" cy="2622240"/>
          </a:xfrm>
          <a:prstGeom prst="rect">
            <a:avLst/>
          </a:prstGeom>
          <a:ln>
            <a:noFill/>
          </a:ln>
        </p:spPr>
      </p:pic>
      <p:sp>
        <p:nvSpPr>
          <p:cNvPr id="201" name="CustomShape 3"/>
          <p:cNvSpPr/>
          <p:nvPr/>
        </p:nvSpPr>
        <p:spPr>
          <a:xfrm>
            <a:off x="167940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4"/>
          <p:cNvSpPr/>
          <p:nvPr/>
        </p:nvSpPr>
        <p:spPr>
          <a:xfrm>
            <a:off x="167940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5"/>
          <p:cNvSpPr/>
          <p:nvPr/>
        </p:nvSpPr>
        <p:spPr>
          <a:xfrm>
            <a:off x="167940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6"/>
          <p:cNvSpPr/>
          <p:nvPr/>
        </p:nvSpPr>
        <p:spPr>
          <a:xfrm>
            <a:off x="167940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7"/>
          <p:cNvSpPr/>
          <p:nvPr/>
        </p:nvSpPr>
        <p:spPr>
          <a:xfrm>
            <a:off x="167940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8"/>
          <p:cNvSpPr/>
          <p:nvPr/>
        </p:nvSpPr>
        <p:spPr>
          <a:xfrm>
            <a:off x="167940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7" name="Picture 16"/>
          <p:cNvPicPr/>
          <p:nvPr/>
        </p:nvPicPr>
        <p:blipFill>
          <a:blip r:embed="rId4" cstate="print"/>
          <a:stretch/>
        </p:blipFill>
        <p:spPr>
          <a:xfrm>
            <a:off x="3268800" y="4077000"/>
            <a:ext cx="2766960" cy="208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8" name="Picture 18"/>
          <p:cNvPicPr/>
          <p:nvPr/>
        </p:nvPicPr>
        <p:blipFill>
          <a:blip r:embed="rId5" cstate="print"/>
          <a:stretch/>
        </p:blipFill>
        <p:spPr>
          <a:xfrm>
            <a:off x="6384032" y="3861048"/>
            <a:ext cx="2663640" cy="251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" name="Рисунок 17"/>
          <p:cNvPicPr/>
          <p:nvPr/>
        </p:nvPicPr>
        <p:blipFill>
          <a:blip r:embed="rId6" cstate="print"/>
          <a:stretch/>
        </p:blipFill>
        <p:spPr>
          <a:xfrm>
            <a:off x="2207568" y="1700808"/>
            <a:ext cx="3672416" cy="1368152"/>
          </a:xfrm>
          <a:prstGeom prst="rect">
            <a:avLst/>
          </a:prstGeom>
          <a:ln>
            <a:noFill/>
          </a:ln>
        </p:spPr>
      </p:pic>
      <p:pic>
        <p:nvPicPr>
          <p:cNvPr id="210" name="Содержимое 3"/>
          <p:cNvPicPr/>
          <p:nvPr/>
        </p:nvPicPr>
        <p:blipFill>
          <a:blip r:embed="rId7" cstate="print"/>
          <a:stretch/>
        </p:blipFill>
        <p:spPr>
          <a:xfrm>
            <a:off x="9264352" y="3933056"/>
            <a:ext cx="2676600" cy="24148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04840" y="0"/>
            <a:ext cx="6291000" cy="66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музицированием.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Самостоятельная творческая деятельность ребёнка возможна при условии создания специальной предметно-развивающей среды.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развития самостоятельной музыкальной деятельности детей очень большое значение имеет музыкальный уголок в группе (музыкальная зона).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Развитие творческого начала детей во многом зависит от оборудования и его привлекательности.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6"/>
          <p:cNvPicPr/>
          <p:nvPr/>
        </p:nvPicPr>
        <p:blipFill>
          <a:blip r:embed="rId2" cstate="print">
            <a:lum bright="19000"/>
          </a:blip>
          <a:stretch/>
        </p:blipFill>
        <p:spPr>
          <a:xfrm>
            <a:off x="6744240" y="908640"/>
            <a:ext cx="3783600" cy="53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6"/>
          <p:cNvPicPr/>
          <p:nvPr/>
        </p:nvPicPr>
        <p:blipFill>
          <a:blip r:embed="rId2" cstate="print"/>
          <a:stretch/>
        </p:blipFill>
        <p:spPr>
          <a:xfrm>
            <a:off x="3647880" y="1412640"/>
            <a:ext cx="1367280" cy="232812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7"/>
          <p:cNvPicPr/>
          <p:nvPr/>
        </p:nvPicPr>
        <p:blipFill>
          <a:blip r:embed="rId3" cstate="print"/>
          <a:stretch/>
        </p:blipFill>
        <p:spPr>
          <a:xfrm>
            <a:off x="5015880" y="1124640"/>
            <a:ext cx="1535400" cy="147564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1847520" y="188640"/>
            <a:ext cx="82083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АТРИБУТЫ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Picture 2"/>
          <p:cNvPicPr/>
          <p:nvPr/>
        </p:nvPicPr>
        <p:blipFill>
          <a:blip r:embed="rId4" cstate="print"/>
          <a:stretch/>
        </p:blipFill>
        <p:spPr>
          <a:xfrm>
            <a:off x="4079880" y="4221000"/>
            <a:ext cx="3455640" cy="2406240"/>
          </a:xfrm>
          <a:prstGeom prst="rect">
            <a:avLst/>
          </a:prstGeom>
          <a:ln>
            <a:noFill/>
          </a:ln>
        </p:spPr>
      </p:pic>
      <p:pic>
        <p:nvPicPr>
          <p:cNvPr id="215" name="Picture 4"/>
          <p:cNvPicPr/>
          <p:nvPr/>
        </p:nvPicPr>
        <p:blipFill>
          <a:blip r:embed="rId5" cstate="print"/>
          <a:stretch/>
        </p:blipFill>
        <p:spPr>
          <a:xfrm>
            <a:off x="1775520" y="1628640"/>
            <a:ext cx="1799640" cy="4751640"/>
          </a:xfrm>
          <a:prstGeom prst="rect">
            <a:avLst/>
          </a:prstGeom>
          <a:ln>
            <a:noFill/>
          </a:ln>
        </p:spPr>
      </p:pic>
      <p:pic>
        <p:nvPicPr>
          <p:cNvPr id="216" name="Picture 6"/>
          <p:cNvPicPr/>
          <p:nvPr/>
        </p:nvPicPr>
        <p:blipFill>
          <a:blip r:embed="rId6" cstate="print"/>
          <a:stretch/>
        </p:blipFill>
        <p:spPr>
          <a:xfrm>
            <a:off x="8184240" y="4581000"/>
            <a:ext cx="1913760" cy="1913760"/>
          </a:xfrm>
          <a:prstGeom prst="rect">
            <a:avLst/>
          </a:prstGeom>
          <a:ln>
            <a:noFill/>
          </a:ln>
        </p:spPr>
      </p:pic>
      <p:pic>
        <p:nvPicPr>
          <p:cNvPr id="217" name="Picture 8"/>
          <p:cNvPicPr/>
          <p:nvPr/>
        </p:nvPicPr>
        <p:blipFill>
          <a:blip r:embed="rId7" cstate="print"/>
          <a:stretch/>
        </p:blipFill>
        <p:spPr>
          <a:xfrm>
            <a:off x="6311880" y="1628640"/>
            <a:ext cx="4247640" cy="316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91344" y="260648"/>
            <a:ext cx="11521280" cy="52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РОЛЬ ВОСПИТАТЕЛЯ </a:t>
            </a:r>
            <a:r>
              <a:rPr lang="ru-RU" sz="28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побуждать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детей применять навыки, полученные на музыкальных занятиях в повседневной жизни детского сада.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Станет </a:t>
            </a:r>
            <a:r>
              <a:rPr lang="ru-RU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ли эта среда развивающей, захочет и сможет ли ребёнок освоить 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</a:t>
            </a: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её </a:t>
            </a:r>
            <a:r>
              <a:rPr lang="ru-RU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своей деятельности зависит: </a:t>
            </a:r>
            <a:endParaRPr lang="ru-RU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 компетентности взрослого,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его доброжелательности,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заинтересованного отношения к детям,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Picture 2"/>
          <p:cNvPicPr/>
          <p:nvPr/>
        </p:nvPicPr>
        <p:blipFill>
          <a:blip r:embed="rId2" cstate="print"/>
          <a:stretch/>
        </p:blipFill>
        <p:spPr>
          <a:xfrm>
            <a:off x="7282080" y="2925000"/>
            <a:ext cx="4804560" cy="380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991544" y="1556792"/>
            <a:ext cx="9361040" cy="39772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Ребёнок и взрослый  действуют вместе – </a:t>
            </a:r>
            <a:endParaRPr lang="ru-RU" sz="3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им обоим должно быть </a:t>
            </a:r>
            <a:endParaRPr lang="ru-RU" sz="3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комфортно в музыкальной среде.</a:t>
            </a:r>
            <a:endParaRPr lang="ru-RU" sz="3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097280" y="286560"/>
            <a:ext cx="10057680" cy="103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5400" b="1" strike="noStrike" spc="-46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Используемая литература: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097280" y="1845720"/>
            <a:ext cx="1005768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Ветлугина Н.А. Эстетическое воспитание в детском саду. - М., 1978.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Кабалевский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Д.Б. Как рассказать детям о музыке? - М., 1982.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100000"/>
              </a:lnSpc>
              <a:buClr>
                <a:srgbClr val="99CB38"/>
              </a:buClr>
              <a:buFont typeface="Calibri"/>
              <a:buChar char=" 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ФГОС Дошкольного образования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 </a:t>
            </a:r>
            <a:r>
              <a:rPr lang="ru-RU" sz="2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http://nsportal.ru/detskiy-sad/raznoe/2015/02/14/rekomendatsiya-dlya-pedagogov-doshkolnykh-uchrezhdeniy-sozdanie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100000"/>
              </a:lnSpc>
              <a:buClr>
                <a:srgbClr val="99CB38"/>
              </a:buClr>
              <a:buFont typeface="Calibri"/>
              <a:buChar char=" 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</a:t>
            </a:r>
            <a:r>
              <a:rPr lang="ru-RU" sz="2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http://www.maam.ru/detskijsad/konsultacija-dlja-vospitatelei-v-forme-prezentaci-na-temu-oformlenie-i-osnaschenie-muzykalnyh-ugolkov-v-grupah-dou.html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100000"/>
              </a:lnSpc>
              <a:buClr>
                <a:srgbClr val="99CB38"/>
              </a:buClr>
              <a:buFont typeface="Calibri"/>
              <a:buChar char=" 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 </a:t>
            </a:r>
            <a:r>
              <a:rPr lang="ru-RU" sz="2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4"/>
              </a:rPr>
              <a:t>http://nsportal.ru/detskiy-sad/raznoe/2011/09/15/trebovaniya-k-soderzhaniyu-muzykalnykh-ugolkov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Рисунок 3"/>
          <p:cNvPicPr/>
          <p:nvPr/>
        </p:nvPicPr>
        <p:blipFill>
          <a:blip r:embed="rId5" cstate="print"/>
          <a:stretch/>
        </p:blipFill>
        <p:spPr>
          <a:xfrm>
            <a:off x="2423520" y="4797000"/>
            <a:ext cx="6984000" cy="185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919520" y="188640"/>
            <a:ext cx="9145032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ТРЕБОВАНИЯ </a:t>
            </a:r>
            <a:r>
              <a:rPr lang="ru-RU" sz="2400" b="1" strike="noStrike" spc="-1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14160" y="620688"/>
            <a:ext cx="11067480" cy="5975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Соответствие возрасту, требованиям Программы, ФГОС.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Рациональность расположения, доступность, подвижность.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Наличие фонотеки,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аудиотеки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с песнями, сказками, музыкой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Наличие атрибутов из бросового материала, нетрадиционного оборудования.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Наличие иллюстративного материала для ознакомления детей с разными видами музыкальных инструментов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Разнообразие детских музыкальных и шумовых инструментов.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Эстетика в оформлении оборудования и самого уголка.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Креативность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(творчество) педагогов в дизайне уголка.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Безопасность оборудования и материалов уголка музыкальной деятельности;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Наличие и разнообразие иллюстративного материала по музыкальным произведениям;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Наличие портретов известных музыкантов в соответствии с программой;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2032200"/>
            <a:ext cx="11927520" cy="47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Оборудование музыкального уголка разделяют на два уровня: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воспитателя и для детей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 верхнюю полку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помещают инструменты, которые используются детьми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дозированно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 нижней полке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" name="Рисунок 5"/>
          <p:cNvPicPr/>
          <p:nvPr/>
        </p:nvPicPr>
        <p:blipFill>
          <a:blip r:embed="rId2" cstate="print"/>
          <a:stretch/>
        </p:blipFill>
        <p:spPr>
          <a:xfrm>
            <a:off x="1919520" y="0"/>
            <a:ext cx="8136360" cy="191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77720" y="188640"/>
            <a:ext cx="112989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ВИДЫ ПОСОБИЙ: </a:t>
            </a:r>
            <a:endParaRPr lang="ru-RU" sz="2400" b="1" strike="noStrike" spc="-1" dirty="0" smtClean="0">
              <a:solidFill>
                <a:srgbClr val="9900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</a:t>
            </a:r>
            <a:r>
              <a:rPr lang="ru-RU" sz="24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Не озвученные детские музыкальные игрушки  и инструменты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07368" y="2565000"/>
            <a:ext cx="10080152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Озвученные музыкальные инструменты и игрушки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Рисунок 8"/>
          <p:cNvPicPr/>
          <p:nvPr/>
        </p:nvPicPr>
        <p:blipFill>
          <a:blip r:embed="rId2" cstate="print"/>
          <a:stretch/>
        </p:blipFill>
        <p:spPr>
          <a:xfrm>
            <a:off x="1919520" y="4797000"/>
            <a:ext cx="2663640" cy="151128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9"/>
          <p:cNvPicPr/>
          <p:nvPr/>
        </p:nvPicPr>
        <p:blipFill>
          <a:blip r:embed="rId3" cstate="print"/>
          <a:stretch/>
        </p:blipFill>
        <p:spPr>
          <a:xfrm>
            <a:off x="9415080" y="4836960"/>
            <a:ext cx="1252080" cy="2020320"/>
          </a:xfrm>
          <a:prstGeom prst="rect">
            <a:avLst/>
          </a:prstGeom>
          <a:ln>
            <a:noFill/>
          </a:ln>
        </p:spPr>
      </p:pic>
      <p:pic>
        <p:nvPicPr>
          <p:cNvPr id="140" name="Picture 2"/>
          <p:cNvPicPr/>
          <p:nvPr/>
        </p:nvPicPr>
        <p:blipFill>
          <a:blip r:embed="rId4" cstate="print"/>
          <a:stretch/>
        </p:blipFill>
        <p:spPr>
          <a:xfrm>
            <a:off x="4439880" y="4614480"/>
            <a:ext cx="2488320" cy="2242800"/>
          </a:xfrm>
          <a:prstGeom prst="rect">
            <a:avLst/>
          </a:prstGeom>
          <a:ln>
            <a:noFill/>
          </a:ln>
        </p:spPr>
      </p:pic>
      <p:pic>
        <p:nvPicPr>
          <p:cNvPr id="141" name="Picture 4"/>
          <p:cNvPicPr/>
          <p:nvPr/>
        </p:nvPicPr>
        <p:blipFill>
          <a:blip r:embed="rId5" cstate="print"/>
          <a:stretch/>
        </p:blipFill>
        <p:spPr>
          <a:xfrm>
            <a:off x="1991520" y="1268640"/>
            <a:ext cx="2879640" cy="122616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12"/>
          <p:cNvPicPr/>
          <p:nvPr/>
        </p:nvPicPr>
        <p:blipFill>
          <a:blip r:embed="rId6" cstate="print"/>
          <a:stretch/>
        </p:blipFill>
        <p:spPr>
          <a:xfrm>
            <a:off x="8967600" y="1859400"/>
            <a:ext cx="2809080" cy="280908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695400" y="2924944"/>
            <a:ext cx="828092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игрушки-инструменты со звуком неопределённый высот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игрушки-инструменты, издающие только один звук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игрушки-инструменты с фиксированной мелодией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игрушки-инструменты с диатоническими и хроматическими звукорядом для творческого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музицирования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6"/>
          <p:cNvPicPr/>
          <p:nvPr/>
        </p:nvPicPr>
        <p:blipFill>
          <a:blip r:embed="rId7" cstate="print"/>
          <a:stretch/>
        </p:blipFill>
        <p:spPr>
          <a:xfrm>
            <a:off x="6744240" y="4725000"/>
            <a:ext cx="2761920" cy="1844280"/>
          </a:xfrm>
          <a:prstGeom prst="rect">
            <a:avLst/>
          </a:prstGeom>
          <a:ln>
            <a:noFill/>
          </a:ln>
        </p:spPr>
      </p:pic>
      <p:pic>
        <p:nvPicPr>
          <p:cNvPr id="145" name="Picture 8"/>
          <p:cNvPicPr/>
          <p:nvPr/>
        </p:nvPicPr>
        <p:blipFill>
          <a:blip r:embed="rId8" cstate="print">
            <a:lum bright="8000"/>
          </a:blip>
          <a:stretch/>
        </p:blipFill>
        <p:spPr>
          <a:xfrm>
            <a:off x="5015880" y="1124744"/>
            <a:ext cx="2448000" cy="146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" name="Рисунок 16"/>
          <p:cNvPicPr/>
          <p:nvPr/>
        </p:nvPicPr>
        <p:blipFill>
          <a:blip r:embed="rId9" cstate="print"/>
          <a:stretch/>
        </p:blipFill>
        <p:spPr>
          <a:xfrm>
            <a:off x="7824240" y="548640"/>
            <a:ext cx="2663640" cy="194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939680" y="260640"/>
            <a:ext cx="36093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D4FFA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ru-RU" sz="28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Образные пособия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35360" y="836640"/>
            <a:ext cx="100085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68200" indent="-267480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Портреты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композиторов (произведения которого дети поют или слушают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9"/>
          <p:cNvPicPr/>
          <p:nvPr/>
        </p:nvPicPr>
        <p:blipFill>
          <a:blip r:embed="rId2" cstate="print"/>
          <a:stretch/>
        </p:blipFill>
        <p:spPr>
          <a:xfrm>
            <a:off x="1775520" y="1268640"/>
            <a:ext cx="1789560" cy="2375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0" name="Picture 2"/>
          <p:cNvPicPr/>
          <p:nvPr/>
        </p:nvPicPr>
        <p:blipFill>
          <a:blip r:embed="rId3" cstate="print"/>
          <a:stretch/>
        </p:blipFill>
        <p:spPr>
          <a:xfrm>
            <a:off x="3791880" y="1268640"/>
            <a:ext cx="1799640" cy="24019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1" name="Picture 6"/>
          <p:cNvPicPr/>
          <p:nvPr/>
        </p:nvPicPr>
        <p:blipFill>
          <a:blip r:embed="rId4" cstate="print"/>
          <a:stretch/>
        </p:blipFill>
        <p:spPr>
          <a:xfrm>
            <a:off x="5920560" y="1268640"/>
            <a:ext cx="1830960" cy="2375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2" name="CustomShape 3"/>
          <p:cNvSpPr/>
          <p:nvPr/>
        </p:nvSpPr>
        <p:spPr>
          <a:xfrm>
            <a:off x="1685160" y="3717000"/>
            <a:ext cx="1727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Чайковский П.И.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3863880" y="3717000"/>
            <a:ext cx="1727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Кабалевский  Д.Б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5879880" y="3717000"/>
            <a:ext cx="1727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Прокофьев С.С.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8"/>
          <p:cNvPicPr/>
          <p:nvPr/>
        </p:nvPicPr>
        <p:blipFill>
          <a:blip r:embed="rId5" cstate="print"/>
          <a:stretch/>
        </p:blipFill>
        <p:spPr>
          <a:xfrm>
            <a:off x="7968240" y="1268640"/>
            <a:ext cx="1871640" cy="2375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6" name="CustomShape 6"/>
          <p:cNvSpPr/>
          <p:nvPr/>
        </p:nvSpPr>
        <p:spPr>
          <a:xfrm>
            <a:off x="8040240" y="3717000"/>
            <a:ext cx="1727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Рахманинов С.В.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600480" y="4077000"/>
            <a:ext cx="801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Иллюстрации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пособия типа «Лото»: карточки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 нарисованными или наклеенными на них картинками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" name="Рисунок 19"/>
          <p:cNvPicPr/>
          <p:nvPr/>
        </p:nvPicPr>
        <p:blipFill>
          <a:blip r:embed="rId6" cstate="print"/>
          <a:stretch/>
        </p:blipFill>
        <p:spPr>
          <a:xfrm>
            <a:off x="8976320" y="4149080"/>
            <a:ext cx="302364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9" name="Picture 10"/>
          <p:cNvPicPr/>
          <p:nvPr/>
        </p:nvPicPr>
        <p:blipFill>
          <a:blip r:embed="rId7" cstate="print"/>
          <a:stretch/>
        </p:blipFill>
        <p:spPr>
          <a:xfrm>
            <a:off x="1775520" y="4797152"/>
            <a:ext cx="3311640" cy="151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86560" y="0"/>
            <a:ext cx="5881448" cy="56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Самодельные </a:t>
            </a:r>
            <a:r>
              <a:rPr lang="ru-RU" sz="2400" b="1" strike="noStrike" spc="-1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музыкальные </a:t>
            </a:r>
            <a:r>
              <a:rPr lang="ru-RU" sz="24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инструменты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 в два- три  месяца обновлять пособия, вносить новые музыкально-дидактические игры, самодельные музыкальные инструменты (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стуканчики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сыпучки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коробочки, трещотки, погремушки), пополнять картотеку песен,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попевок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упражнений, артикуляционной гимнастики, материалом</a:t>
            </a: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                                             ранее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выученном на музыкальных занятиях.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Рисунок 2"/>
          <p:cNvPicPr/>
          <p:nvPr/>
        </p:nvPicPr>
        <p:blipFill>
          <a:blip r:embed="rId2" cstate="print"/>
          <a:stretch/>
        </p:blipFill>
        <p:spPr>
          <a:xfrm>
            <a:off x="5104440" y="3421080"/>
            <a:ext cx="4969440" cy="2816232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3"/>
          <p:cNvPicPr/>
          <p:nvPr/>
        </p:nvPicPr>
        <p:blipFill>
          <a:blip r:embed="rId3" cstate="print"/>
          <a:stretch/>
        </p:blipFill>
        <p:spPr>
          <a:xfrm>
            <a:off x="6960096" y="332656"/>
            <a:ext cx="4722480" cy="26967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3800" y="302400"/>
            <a:ext cx="6004440" cy="56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Важно,</a:t>
            </a:r>
            <a:r>
              <a:rPr lang="ru-RU" sz="2800" b="1" strike="noStrike" spc="-1" dirty="0">
                <a:solidFill>
                  <a:srgbClr val="D4FFA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чтобы музыкальный уголок находился: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освещенном, легкодоступном для детей месте;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Содержимое 3"/>
          <p:cNvPicPr/>
          <p:nvPr/>
        </p:nvPicPr>
        <p:blipFill>
          <a:blip r:embed="rId2" cstate="print"/>
          <a:stretch/>
        </p:blipFill>
        <p:spPr>
          <a:xfrm>
            <a:off x="7392144" y="548640"/>
            <a:ext cx="4392488" cy="554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200</TotalTime>
  <Words>1186</Words>
  <Application>Microsoft Office PowerPoint</Application>
  <PresentationFormat>Произвольный</PresentationFormat>
  <Paragraphs>140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ДС346</dc:creator>
  <dc:description/>
  <cp:lastModifiedBy>admin</cp:lastModifiedBy>
  <cp:revision>22</cp:revision>
  <dcterms:created xsi:type="dcterms:W3CDTF">2016-04-16T18:34:25Z</dcterms:created>
  <dcterms:modified xsi:type="dcterms:W3CDTF">2021-12-13T10:23:19Z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